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ppt/charts/chart16.xml" ContentType="application/vnd.openxmlformats-officedocument.drawingml.chart+xml"/>
  <Override PartName="/ppt/theme/themeOverride6.xml" ContentType="application/vnd.openxmlformats-officedocument.themeOverr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9" r:id="rId2"/>
    <p:sldMasterId id="2147483694" r:id="rId3"/>
  </p:sldMasterIdLst>
  <p:notesMasterIdLst>
    <p:notesMasterId r:id="rId82"/>
  </p:notesMasterIdLst>
  <p:handoutMasterIdLst>
    <p:handoutMasterId r:id="rId83"/>
  </p:handoutMasterIdLst>
  <p:sldIdLst>
    <p:sldId id="2398" r:id="rId4"/>
    <p:sldId id="2657" r:id="rId5"/>
    <p:sldId id="2658" r:id="rId6"/>
    <p:sldId id="2659" r:id="rId7"/>
    <p:sldId id="2660" r:id="rId8"/>
    <p:sldId id="2661" r:id="rId9"/>
    <p:sldId id="2662" r:id="rId10"/>
    <p:sldId id="2726" r:id="rId11"/>
    <p:sldId id="2727" r:id="rId12"/>
    <p:sldId id="2663" r:id="rId13"/>
    <p:sldId id="2664" r:id="rId14"/>
    <p:sldId id="2666" r:id="rId15"/>
    <p:sldId id="2667" r:id="rId16"/>
    <p:sldId id="2668" r:id="rId17"/>
    <p:sldId id="2669" r:id="rId18"/>
    <p:sldId id="2670" r:id="rId19"/>
    <p:sldId id="2745" r:id="rId20"/>
    <p:sldId id="2743" r:id="rId21"/>
    <p:sldId id="2781" r:id="rId22"/>
    <p:sldId id="2780" r:id="rId23"/>
    <p:sldId id="2782" r:id="rId24"/>
    <p:sldId id="2783" r:id="rId25"/>
    <p:sldId id="2729" r:id="rId26"/>
    <p:sldId id="2730" r:id="rId27"/>
    <p:sldId id="2751" r:id="rId28"/>
    <p:sldId id="2779" r:id="rId29"/>
    <p:sldId id="2786" r:id="rId30"/>
    <p:sldId id="2787" r:id="rId31"/>
    <p:sldId id="2788" r:id="rId32"/>
    <p:sldId id="2789" r:id="rId33"/>
    <p:sldId id="2790" r:id="rId34"/>
    <p:sldId id="2792" r:id="rId35"/>
    <p:sldId id="2791" r:id="rId36"/>
    <p:sldId id="2752" r:id="rId37"/>
    <p:sldId id="2744" r:id="rId38"/>
    <p:sldId id="2731" r:id="rId39"/>
    <p:sldId id="2732" r:id="rId40"/>
    <p:sldId id="2733" r:id="rId41"/>
    <p:sldId id="2734" r:id="rId42"/>
    <p:sldId id="2735" r:id="rId43"/>
    <p:sldId id="2736" r:id="rId44"/>
    <p:sldId id="2737" r:id="rId45"/>
    <p:sldId id="2738" r:id="rId46"/>
    <p:sldId id="2739" r:id="rId47"/>
    <p:sldId id="2740" r:id="rId48"/>
    <p:sldId id="2741" r:id="rId49"/>
    <p:sldId id="2753" r:id="rId50"/>
    <p:sldId id="2757" r:id="rId51"/>
    <p:sldId id="2758" r:id="rId52"/>
    <p:sldId id="2759" r:id="rId53"/>
    <p:sldId id="2760" r:id="rId54"/>
    <p:sldId id="2761" r:id="rId55"/>
    <p:sldId id="2762" r:id="rId56"/>
    <p:sldId id="2763" r:id="rId57"/>
    <p:sldId id="2764" r:id="rId58"/>
    <p:sldId id="2765" r:id="rId59"/>
    <p:sldId id="2793" r:id="rId60"/>
    <p:sldId id="2794" r:id="rId61"/>
    <p:sldId id="2769" r:id="rId62"/>
    <p:sldId id="2766" r:id="rId63"/>
    <p:sldId id="2770" r:id="rId64"/>
    <p:sldId id="2768" r:id="rId65"/>
    <p:sldId id="2778" r:id="rId66"/>
    <p:sldId id="2772" r:id="rId67"/>
    <p:sldId id="2773" r:id="rId68"/>
    <p:sldId id="2774" r:id="rId69"/>
    <p:sldId id="2775" r:id="rId70"/>
    <p:sldId id="2776" r:id="rId71"/>
    <p:sldId id="2777" r:id="rId72"/>
    <p:sldId id="2711" r:id="rId73"/>
    <p:sldId id="2712" r:id="rId74"/>
    <p:sldId id="2715" r:id="rId75"/>
    <p:sldId id="2716" r:id="rId76"/>
    <p:sldId id="2717" r:id="rId77"/>
    <p:sldId id="2718" r:id="rId78"/>
    <p:sldId id="2389" r:id="rId79"/>
    <p:sldId id="2785" r:id="rId80"/>
    <p:sldId id="2725" r:id="rId81"/>
  </p:sldIdLst>
  <p:sldSz cx="10287000" cy="6858000" type="35mm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A4643"/>
    <a:srgbClr val="FF3300"/>
    <a:srgbClr val="DE2A21"/>
    <a:srgbClr val="FF0000"/>
    <a:srgbClr val="00CC00"/>
    <a:srgbClr val="61CBDD"/>
    <a:srgbClr val="000000"/>
    <a:srgbClr val="67E376"/>
    <a:srgbClr val="FD4D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96" autoAdjust="0"/>
    <p:restoredTop sz="94413" autoAdjust="0"/>
  </p:normalViewPr>
  <p:slideViewPr>
    <p:cSldViewPr>
      <p:cViewPr>
        <p:scale>
          <a:sx n="117" d="100"/>
          <a:sy n="117" d="100"/>
        </p:scale>
        <p:origin x="-942" y="162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1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172.16.124.2\users\1Underwriting\Training\OCT%202010%20pp%20charts.xls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926949824702575E-2"/>
          <c:y val="5.1220167114564813E-2"/>
          <c:w val="0.91956985887040521"/>
          <c:h val="0.86219827394457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Lbls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Sheet1!$A$1:$Q$1</c:f>
              <c:strCache>
                <c:ptCount val="17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strCache>
            </c:strRef>
          </c:cat>
          <c:val>
            <c:numRef>
              <c:f>Sheet1!$A$2:$Q$2</c:f>
              <c:numCache>
                <c:formatCode>"$"#,##0_);[Red]\("$"#,##0\)</c:formatCode>
                <c:ptCount val="17"/>
                <c:pt idx="0">
                  <c:v>147.09139784946237</c:v>
                </c:pt>
                <c:pt idx="1">
                  <c:v>356.44285714285712</c:v>
                </c:pt>
                <c:pt idx="2">
                  <c:v>1112.104347826087</c:v>
                </c:pt>
                <c:pt idx="3">
                  <c:v>2851.4842519685039</c:v>
                </c:pt>
                <c:pt idx="4">
                  <c:v>4883.5709219858154</c:v>
                </c:pt>
                <c:pt idx="5">
                  <c:v>8411.0032362459551</c:v>
                </c:pt>
                <c:pt idx="6">
                  <c:v>9163.447293447296</c:v>
                </c:pt>
                <c:pt idx="7">
                  <c:v>9597.0172684458394</c:v>
                </c:pt>
                <c:pt idx="8">
                  <c:v>9982.2626828509165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9579008"/>
        <c:axId val="119580544"/>
      </c:barChart>
      <c:catAx>
        <c:axId val="119579008"/>
        <c:scaling>
          <c:orientation val="minMax"/>
        </c:scaling>
        <c:delete val="0"/>
        <c:axPos val="b"/>
        <c:numFmt formatCode="&quot;$&quot;#,##0_);[Red]\(&quot;$&quot;#,##0\)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19580544"/>
        <c:crosses val="autoZero"/>
        <c:auto val="1"/>
        <c:lblAlgn val="ctr"/>
        <c:lblOffset val="100"/>
        <c:noMultiLvlLbl val="0"/>
      </c:catAx>
      <c:valAx>
        <c:axId val="119580544"/>
        <c:scaling>
          <c:orientation val="minMax"/>
          <c:max val="15000"/>
          <c:min val="0"/>
        </c:scaling>
        <c:delete val="0"/>
        <c:axPos val="l"/>
        <c:numFmt formatCode="&quot;$&quot;#,##0_);[Red]\(&quot;$&quot;#,##0\)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19579008"/>
        <c:crosses val="autoZero"/>
        <c:crossBetween val="between"/>
        <c:majorUnit val="1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790233074361818E-2"/>
          <c:y val="7.4803149606299218E-2"/>
          <c:w val="0.90455049944506105"/>
          <c:h val="0.7421259842519685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Participants</c:v>
                </c:pt>
              </c:strCache>
            </c:strRef>
          </c:tx>
          <c:spPr>
            <a:ln w="34949">
              <a:solidFill>
                <a:srgbClr val="00CC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B050"/>
              </a:solidFill>
              <a:ln>
                <a:solidFill>
                  <a:srgbClr val="00CC00"/>
                </a:solidFill>
                <a:prstDash val="solid"/>
              </a:ln>
            </c:spPr>
          </c:marker>
          <c:trendline>
            <c:spPr>
              <a:ln w="34949">
                <a:solidFill>
                  <a:srgbClr val="00FF00"/>
                </a:solidFill>
                <a:prstDash val="sysDash"/>
              </a:ln>
            </c:spPr>
            <c:trendlineType val="linear"/>
            <c:dispRSqr val="0"/>
            <c:dispEq val="0"/>
          </c:trendline>
          <c:cat>
            <c:numRef>
              <c:f>Sheet1!$B$1:$K$1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303</c:v>
                </c:pt>
                <c:pt idx="1">
                  <c:v>323</c:v>
                </c:pt>
                <c:pt idx="2">
                  <c:v>360</c:v>
                </c:pt>
                <c:pt idx="3">
                  <c:v>343</c:v>
                </c:pt>
                <c:pt idx="4">
                  <c:v>362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 Participants</c:v>
                </c:pt>
              </c:strCache>
            </c:strRef>
          </c:tx>
          <c:spPr>
            <a:ln w="34949">
              <a:solidFill>
                <a:srgbClr val="FF000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trendline>
            <c:spPr>
              <a:ln w="34949">
                <a:solidFill>
                  <a:srgbClr val="FF0000"/>
                </a:solidFill>
                <a:prstDash val="sysDash"/>
              </a:ln>
            </c:spPr>
            <c:trendlineType val="linear"/>
            <c:dispRSqr val="0"/>
            <c:dispEq val="0"/>
          </c:trendline>
          <c:cat>
            <c:numRef>
              <c:f>Sheet1!$B$1:$K$1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Sheet1!$B$3:$K$3</c:f>
              <c:numCache>
                <c:formatCode>General</c:formatCode>
                <c:ptCount val="10"/>
                <c:pt idx="0">
                  <c:v>374</c:v>
                </c:pt>
                <c:pt idx="1">
                  <c:v>482</c:v>
                </c:pt>
                <c:pt idx="2">
                  <c:v>509</c:v>
                </c:pt>
                <c:pt idx="3">
                  <c:v>521</c:v>
                </c:pt>
                <c:pt idx="4">
                  <c:v>604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249600"/>
        <c:axId val="124251136"/>
      </c:lineChart>
      <c:catAx>
        <c:axId val="124249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3" b="1" i="0" u="none" strike="noStrike" baseline="0">
                <a:solidFill>
                  <a:schemeClr val="tx1"/>
                </a:solidFill>
                <a:latin typeface="Book Antiqua"/>
                <a:ea typeface="Book Antiqua"/>
                <a:cs typeface="Book Antiqua"/>
              </a:defRPr>
            </a:pPr>
            <a:endParaRPr lang="en-US"/>
          </a:p>
        </c:txPr>
        <c:crossAx val="124251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4251136"/>
        <c:scaling>
          <c:orientation val="minMax"/>
          <c:max val="800"/>
          <c:min val="200"/>
        </c:scaling>
        <c:delete val="0"/>
        <c:axPos val="l"/>
        <c:majorGridlines>
          <c:spPr>
            <a:ln w="2912">
              <a:solidFill>
                <a:schemeClr val="tx1"/>
              </a:solidFill>
              <a:prstDash val="solid"/>
            </a:ln>
          </c:spPr>
        </c:majorGridlines>
        <c:numFmt formatCode="\$#,##0" sourceLinked="0"/>
        <c:majorTickMark val="out"/>
        <c:minorTickMark val="none"/>
        <c:tickLblPos val="nextTo"/>
        <c:spPr>
          <a:ln w="29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97" b="1" i="0" u="none" strike="noStrike" baseline="0">
                <a:solidFill>
                  <a:schemeClr val="tx1"/>
                </a:solidFill>
                <a:latin typeface="Book Antiqua"/>
                <a:ea typeface="Book Antiqua"/>
                <a:cs typeface="Book Antiqua"/>
              </a:defRPr>
            </a:pPr>
            <a:endParaRPr lang="en-US"/>
          </a:p>
        </c:txPr>
        <c:crossAx val="124249600"/>
        <c:crosses val="autoZero"/>
        <c:crossBetween val="between"/>
      </c:valAx>
      <c:spPr>
        <a:noFill/>
        <a:ln w="11650">
          <a:solidFill>
            <a:schemeClr val="tx1"/>
          </a:solidFill>
          <a:prstDash val="solid"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7857935627081021"/>
          <c:y val="0.90354330708661412"/>
          <c:w val="0.46059933407325193"/>
          <c:h val="7.4803149606299218E-2"/>
        </c:manualLayout>
      </c:layout>
      <c:overlay val="0"/>
      <c:spPr>
        <a:noFill/>
        <a:ln w="2912">
          <a:solidFill>
            <a:schemeClr val="tx1"/>
          </a:solidFill>
          <a:prstDash val="solid"/>
        </a:ln>
      </c:spPr>
      <c:txPr>
        <a:bodyPr/>
        <a:lstStyle/>
        <a:p>
          <a:pPr>
            <a:defRPr sz="1518" b="1" i="0" u="none" strike="noStrike" baseline="0">
              <a:solidFill>
                <a:schemeClr val="tx1"/>
              </a:solidFill>
              <a:latin typeface="Book Antiqua"/>
              <a:ea typeface="Book Antiqua"/>
              <a:cs typeface="Book Antiqua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9" b="1" i="0" u="none" strike="noStrike" baseline="0">
          <a:solidFill>
            <a:schemeClr val="tx1"/>
          </a:solidFill>
          <a:latin typeface="Book Antiqua"/>
          <a:ea typeface="Book Antiqua"/>
          <a:cs typeface="Book Antiqua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051596945443548"/>
          <c:y val="3.6443293946503759E-2"/>
          <c:w val="0.82811228843308171"/>
          <c:h val="0.843173265004596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School District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</c:numCache>
            </c:numRef>
          </c:cat>
          <c:val>
            <c:numRef>
              <c:f>Sheet1!$B$2:$B$7</c:f>
              <c:numCache>
                <c:formatCode>"$"#,##0</c:formatCode>
                <c:ptCount val="6"/>
                <c:pt idx="0">
                  <c:v>11590407</c:v>
                </c:pt>
                <c:pt idx="1">
                  <c:v>12386287.6</c:v>
                </c:pt>
                <c:pt idx="2">
                  <c:v>13603418.6</c:v>
                </c:pt>
                <c:pt idx="3">
                  <c:v>13308112</c:v>
                </c:pt>
                <c:pt idx="4">
                  <c:v>12273168</c:v>
                </c:pt>
                <c:pt idx="5">
                  <c:v>11390481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270400"/>
        <c:axId val="206073856"/>
      </c:lineChart>
      <c:catAx>
        <c:axId val="137270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6073856"/>
        <c:crosses val="autoZero"/>
        <c:auto val="1"/>
        <c:lblAlgn val="ctr"/>
        <c:lblOffset val="100"/>
        <c:noMultiLvlLbl val="0"/>
      </c:catAx>
      <c:valAx>
        <c:axId val="206073856"/>
        <c:scaling>
          <c:orientation val="minMax"/>
          <c:max val="25000000"/>
          <c:min val="0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137270400"/>
        <c:crosses val="autoZero"/>
        <c:crossBetween val="between"/>
      </c:valAx>
    </c:plotArea>
    <c:plotVisOnly val="0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8349768201544E-2"/>
          <c:y val="3.4601579245471602E-2"/>
          <c:w val="0.74998898224216903"/>
          <c:h val="0.84108248281376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effectLst>
              <a:outerShdw dist="190500" dir="2280000" algn="ctr" rotWithShape="0">
                <a:schemeClr val="bg1">
                  <a:lumMod val="75000"/>
                  <a:alpha val="43000"/>
                </a:schemeClr>
              </a:outerShdw>
            </a:effectLst>
          </c:spPr>
          <c:invertIfNegative val="0"/>
          <c:dPt>
            <c:idx val="14"/>
            <c:invertIfNegative val="0"/>
            <c:bubble3D val="0"/>
            <c:spPr>
              <a:solidFill>
                <a:srgbClr val="FF0000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Pt>
            <c:idx val="15"/>
            <c:invertIfNegative val="0"/>
            <c:bubble3D val="0"/>
            <c:spPr>
              <a:solidFill>
                <a:srgbClr val="ED7D31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Pt>
            <c:idx val="16"/>
            <c:invertIfNegative val="0"/>
            <c:bubble3D val="0"/>
            <c:spPr>
              <a:solidFill>
                <a:srgbClr val="ED7D31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Pt>
            <c:idx val="17"/>
            <c:invertIfNegative val="0"/>
            <c:bubble3D val="0"/>
            <c:spPr>
              <a:solidFill>
                <a:srgbClr val="ED7D31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Pt>
            <c:idx val="18"/>
            <c:invertIfNegative val="0"/>
            <c:bubble3D val="0"/>
            <c:spPr>
              <a:solidFill>
                <a:srgbClr val="ED7D31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Pt>
            <c:idx val="19"/>
            <c:invertIfNegative val="0"/>
            <c:bubble3D val="0"/>
            <c:spPr>
              <a:solidFill>
                <a:srgbClr val="ED7D31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120-140</c:v>
                </c:pt>
                <c:pt idx="1">
                  <c:v>&gt;140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129</c:v>
                </c:pt>
                <c:pt idx="1">
                  <c:v>148.69999999999999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year 1</c:v>
                </c:pt>
              </c:strCache>
            </c:strRef>
          </c:tx>
          <c:spPr>
            <a:solidFill>
              <a:srgbClr val="4ED06D"/>
            </a:solidFill>
            <a:effectLst>
              <a:outerShdw dist="190500" dir="2280000" algn="ctr" rotWithShape="0">
                <a:schemeClr val="bg1">
                  <a:lumMod val="75000"/>
                  <a:alpha val="43000"/>
                </a:scheme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120-140</c:v>
                </c:pt>
                <c:pt idx="1">
                  <c:v>&gt;140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131.5</c:v>
                </c:pt>
                <c:pt idx="1">
                  <c:v>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221120"/>
        <c:axId val="169222912"/>
      </c:barChart>
      <c:catAx>
        <c:axId val="169221120"/>
        <c:scaling>
          <c:orientation val="minMax"/>
        </c:scaling>
        <c:delete val="0"/>
        <c:axPos val="b"/>
        <c:majorTickMark val="out"/>
        <c:minorTickMark val="none"/>
        <c:tickLblPos val="nextTo"/>
        <c:crossAx val="169222912"/>
        <c:crosses val="autoZero"/>
        <c:auto val="1"/>
        <c:lblAlgn val="ctr"/>
        <c:lblOffset val="100"/>
        <c:noMultiLvlLbl val="0"/>
      </c:catAx>
      <c:valAx>
        <c:axId val="169222912"/>
        <c:scaling>
          <c:orientation val="minMax"/>
          <c:min val="110"/>
        </c:scaling>
        <c:delete val="0"/>
        <c:axPos val="l"/>
        <c:majorGridlines>
          <c:spPr>
            <a:ln>
              <a:solidFill>
                <a:srgbClr val="FFFFFF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169221120"/>
        <c:crosses val="autoZero"/>
        <c:crossBetween val="between"/>
      </c:valAx>
      <c:spPr>
        <a:solidFill>
          <a:srgbClr val="EAEAEA"/>
        </a:solidFill>
      </c:spPr>
    </c:plotArea>
    <c:legend>
      <c:legendPos val="r"/>
      <c:layout>
        <c:manualLayout>
          <c:xMode val="edge"/>
          <c:yMode val="edge"/>
          <c:x val="6.5553606250267502E-2"/>
          <c:y val="7.9214708528147701E-2"/>
          <c:w val="0.15427950427027301"/>
          <c:h val="0.1532772119987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428888338157695E-2"/>
          <c:y val="3.4601579245471602E-2"/>
          <c:w val="0.61474913494597005"/>
          <c:h val="0.84108248281376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effectLst>
              <a:outerShdw dist="190500" dir="2280000" algn="ctr" rotWithShape="0">
                <a:schemeClr val="bg1">
                  <a:lumMod val="75000"/>
                  <a:alpha val="43000"/>
                </a:schemeClr>
              </a:outerShdw>
            </a:effectLst>
          </c:spPr>
          <c:invertIfNegative val="0"/>
          <c:dPt>
            <c:idx val="14"/>
            <c:invertIfNegative val="0"/>
            <c:bubble3D val="0"/>
            <c:spPr>
              <a:solidFill>
                <a:srgbClr val="FF0000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Pt>
            <c:idx val="15"/>
            <c:invertIfNegative val="0"/>
            <c:bubble3D val="0"/>
            <c:spPr>
              <a:solidFill>
                <a:srgbClr val="ED7D31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Pt>
            <c:idx val="16"/>
            <c:invertIfNegative val="0"/>
            <c:bubble3D val="0"/>
            <c:spPr>
              <a:solidFill>
                <a:srgbClr val="ED7D31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Pt>
            <c:idx val="17"/>
            <c:invertIfNegative val="0"/>
            <c:bubble3D val="0"/>
            <c:spPr>
              <a:solidFill>
                <a:srgbClr val="ED7D31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Pt>
            <c:idx val="18"/>
            <c:invertIfNegative val="0"/>
            <c:bubble3D val="0"/>
            <c:spPr>
              <a:solidFill>
                <a:srgbClr val="ED7D31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Pt>
            <c:idx val="19"/>
            <c:invertIfNegative val="0"/>
            <c:bubble3D val="0"/>
            <c:spPr>
              <a:solidFill>
                <a:srgbClr val="ED7D31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&gt;80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86.2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year 1</c:v>
                </c:pt>
              </c:strCache>
            </c:strRef>
          </c:tx>
          <c:spPr>
            <a:solidFill>
              <a:srgbClr val="4ED06D"/>
            </a:solidFill>
            <a:effectLst>
              <a:outerShdw dist="190500" dir="2280000" algn="ctr" rotWithShape="0">
                <a:schemeClr val="bg1">
                  <a:lumMod val="75000"/>
                  <a:alpha val="43000"/>
                </a:scheme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&gt;80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058432"/>
        <c:axId val="207059968"/>
      </c:barChart>
      <c:catAx>
        <c:axId val="207058432"/>
        <c:scaling>
          <c:orientation val="minMax"/>
        </c:scaling>
        <c:delete val="0"/>
        <c:axPos val="b"/>
        <c:majorTickMark val="out"/>
        <c:minorTickMark val="none"/>
        <c:tickLblPos val="nextTo"/>
        <c:crossAx val="207059968"/>
        <c:crosses val="autoZero"/>
        <c:auto val="1"/>
        <c:lblAlgn val="ctr"/>
        <c:lblOffset val="100"/>
        <c:noMultiLvlLbl val="0"/>
      </c:catAx>
      <c:valAx>
        <c:axId val="207059968"/>
        <c:scaling>
          <c:orientation val="minMax"/>
          <c:min val="75"/>
        </c:scaling>
        <c:delete val="0"/>
        <c:axPos val="l"/>
        <c:majorGridlines>
          <c:spPr>
            <a:ln>
              <a:solidFill>
                <a:srgbClr val="FFFFFF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207058432"/>
        <c:crosses val="autoZero"/>
        <c:crossBetween val="between"/>
      </c:valAx>
      <c:spPr>
        <a:solidFill>
          <a:srgbClr val="EAEAEA"/>
        </a:solidFill>
      </c:spPr>
    </c:plotArea>
    <c:legend>
      <c:legendPos val="r"/>
      <c:layout>
        <c:manualLayout>
          <c:xMode val="edge"/>
          <c:yMode val="edge"/>
          <c:x val="6.5553606250267502E-2"/>
          <c:y val="7.9214708528147701E-2"/>
          <c:w val="0.13935866413623099"/>
          <c:h val="0.1532772119987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8349768201544E-2"/>
          <c:y val="3.4601579245471602E-2"/>
          <c:w val="0.933175738178465"/>
          <c:h val="0.84108248281376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effectLst>
              <a:outerShdw dist="190500" dir="2280000" algn="ctr" rotWithShape="0">
                <a:schemeClr val="bg1">
                  <a:lumMod val="75000"/>
                  <a:alpha val="43000"/>
                </a:schemeClr>
              </a:outerShdw>
            </a:effectLst>
          </c:spPr>
          <c:invertIfNegative val="0"/>
          <c:dPt>
            <c:idx val="14"/>
            <c:invertIfNegative val="0"/>
            <c:bubble3D val="0"/>
            <c:spPr>
              <a:solidFill>
                <a:srgbClr val="FF0000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Pt>
            <c:idx val="15"/>
            <c:invertIfNegative val="0"/>
            <c:bubble3D val="0"/>
            <c:spPr>
              <a:solidFill>
                <a:srgbClr val="ED7D31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Pt>
            <c:idx val="16"/>
            <c:invertIfNegative val="0"/>
            <c:bubble3D val="0"/>
            <c:spPr>
              <a:solidFill>
                <a:srgbClr val="ED7D31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Pt>
            <c:idx val="17"/>
            <c:invertIfNegative val="0"/>
            <c:bubble3D val="0"/>
            <c:spPr>
              <a:solidFill>
                <a:srgbClr val="ED7D31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Pt>
            <c:idx val="18"/>
            <c:invertIfNegative val="0"/>
            <c:bubble3D val="0"/>
            <c:spPr>
              <a:solidFill>
                <a:srgbClr val="ED7D31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Pt>
            <c:idx val="19"/>
            <c:invertIfNegative val="0"/>
            <c:bubble3D val="0"/>
            <c:spPr>
              <a:solidFill>
                <a:srgbClr val="ED7D31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200-240</c:v>
                </c:pt>
                <c:pt idx="1">
                  <c:v>&gt;240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217</c:v>
                </c:pt>
                <c:pt idx="1">
                  <c:v>261.5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year 1</c:v>
                </c:pt>
              </c:strCache>
            </c:strRef>
          </c:tx>
          <c:spPr>
            <a:solidFill>
              <a:srgbClr val="4ED06D"/>
            </a:solidFill>
            <a:effectLst>
              <a:outerShdw dist="190500" dir="2280000" algn="ctr" rotWithShape="0">
                <a:schemeClr val="bg1">
                  <a:lumMod val="75000"/>
                  <a:alpha val="43000"/>
                </a:scheme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200-240</c:v>
                </c:pt>
                <c:pt idx="1">
                  <c:v>&gt;240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215</c:v>
                </c:pt>
                <c:pt idx="1">
                  <c:v>247.5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301888"/>
        <c:axId val="169303424"/>
      </c:barChart>
      <c:catAx>
        <c:axId val="169301888"/>
        <c:scaling>
          <c:orientation val="minMax"/>
        </c:scaling>
        <c:delete val="0"/>
        <c:axPos val="b"/>
        <c:majorTickMark val="out"/>
        <c:minorTickMark val="none"/>
        <c:tickLblPos val="nextTo"/>
        <c:crossAx val="169303424"/>
        <c:crosses val="autoZero"/>
        <c:auto val="1"/>
        <c:lblAlgn val="ctr"/>
        <c:lblOffset val="100"/>
        <c:noMultiLvlLbl val="0"/>
      </c:catAx>
      <c:valAx>
        <c:axId val="169303424"/>
        <c:scaling>
          <c:orientation val="minMax"/>
          <c:min val="200"/>
        </c:scaling>
        <c:delete val="0"/>
        <c:axPos val="l"/>
        <c:majorGridlines>
          <c:spPr>
            <a:ln>
              <a:solidFill>
                <a:srgbClr val="FFFFFF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169301888"/>
        <c:crosses val="autoZero"/>
        <c:crossBetween val="between"/>
      </c:valAx>
      <c:spPr>
        <a:solidFill>
          <a:srgbClr val="EAEAEA"/>
        </a:solidFill>
      </c:spPr>
    </c:plotArea>
    <c:legend>
      <c:legendPos val="r"/>
      <c:layout>
        <c:manualLayout>
          <c:xMode val="edge"/>
          <c:yMode val="edge"/>
          <c:x val="6.5553606250267502E-2"/>
          <c:y val="7.9214708528147701E-2"/>
          <c:w val="0.13597000787138599"/>
          <c:h val="0.1532772119987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484284158073606E-2"/>
          <c:y val="3.4601579245471602E-2"/>
          <c:w val="0.67166296661607605"/>
          <c:h val="0.84108248281376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effectLst>
              <a:outerShdw dist="190500" dir="2280000" algn="ctr" rotWithShape="0">
                <a:schemeClr val="bg1">
                  <a:lumMod val="75000"/>
                  <a:alpha val="43000"/>
                </a:schemeClr>
              </a:outerShdw>
            </a:effectLst>
          </c:spPr>
          <c:invertIfNegative val="0"/>
          <c:dPt>
            <c:idx val="14"/>
            <c:invertIfNegative val="0"/>
            <c:bubble3D val="0"/>
            <c:spPr>
              <a:solidFill>
                <a:srgbClr val="FF0000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Pt>
            <c:idx val="15"/>
            <c:invertIfNegative val="0"/>
            <c:bubble3D val="0"/>
            <c:spPr>
              <a:solidFill>
                <a:srgbClr val="ED7D31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Pt>
            <c:idx val="16"/>
            <c:invertIfNegative val="0"/>
            <c:bubble3D val="0"/>
            <c:spPr>
              <a:solidFill>
                <a:srgbClr val="ED7D31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Pt>
            <c:idx val="17"/>
            <c:invertIfNegative val="0"/>
            <c:bubble3D val="0"/>
            <c:spPr>
              <a:solidFill>
                <a:srgbClr val="ED7D31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Pt>
            <c:idx val="18"/>
            <c:invertIfNegative val="0"/>
            <c:bubble3D val="0"/>
            <c:spPr>
              <a:solidFill>
                <a:srgbClr val="ED7D31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Pt>
            <c:idx val="19"/>
            <c:invertIfNegative val="0"/>
            <c:bubble3D val="0"/>
            <c:spPr>
              <a:solidFill>
                <a:srgbClr val="ED7D31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&gt;100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year 1</c:v>
                </c:pt>
              </c:strCache>
            </c:strRef>
          </c:tx>
          <c:spPr>
            <a:solidFill>
              <a:srgbClr val="4ED06D"/>
            </a:solidFill>
            <a:effectLst>
              <a:outerShdw dist="190500" dir="2280000" algn="ctr" rotWithShape="0">
                <a:schemeClr val="bg1">
                  <a:lumMod val="75000"/>
                  <a:alpha val="43000"/>
                </a:scheme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&gt;100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436288"/>
        <c:axId val="169437824"/>
      </c:barChart>
      <c:catAx>
        <c:axId val="169436288"/>
        <c:scaling>
          <c:orientation val="minMax"/>
        </c:scaling>
        <c:delete val="0"/>
        <c:axPos val="b"/>
        <c:majorTickMark val="out"/>
        <c:minorTickMark val="none"/>
        <c:tickLblPos val="nextTo"/>
        <c:crossAx val="169437824"/>
        <c:crosses val="autoZero"/>
        <c:auto val="1"/>
        <c:lblAlgn val="ctr"/>
        <c:lblOffset val="100"/>
        <c:noMultiLvlLbl val="0"/>
      </c:catAx>
      <c:valAx>
        <c:axId val="169437824"/>
        <c:scaling>
          <c:orientation val="minMax"/>
          <c:min val="100"/>
        </c:scaling>
        <c:delete val="0"/>
        <c:axPos val="l"/>
        <c:majorGridlines>
          <c:spPr>
            <a:ln>
              <a:solidFill>
                <a:srgbClr val="FFFFFF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169436288"/>
        <c:crosses val="autoZero"/>
        <c:crossBetween val="between"/>
      </c:valAx>
      <c:spPr>
        <a:solidFill>
          <a:srgbClr val="EAEAEA"/>
        </a:solidFill>
      </c:spPr>
    </c:plotArea>
    <c:legend>
      <c:legendPos val="r"/>
      <c:layout>
        <c:manualLayout>
          <c:xMode val="edge"/>
          <c:yMode val="edge"/>
          <c:x val="6.5553606250267502E-2"/>
          <c:y val="7.9214708528147701E-2"/>
          <c:w val="0.15124082667435301"/>
          <c:h val="0.1532772119987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8349768201544E-2"/>
          <c:y val="3.4601579245471602E-2"/>
          <c:w val="0.933175738178465"/>
          <c:h val="0.841082482813766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effectLst>
              <a:outerShdw dist="190500" dir="2280000" algn="ctr" rotWithShape="0">
                <a:schemeClr val="bg1">
                  <a:lumMod val="75000"/>
                  <a:alpha val="43000"/>
                </a:schemeClr>
              </a:outerShdw>
            </a:effectLst>
          </c:spPr>
          <c:invertIfNegative val="0"/>
          <c:dPt>
            <c:idx val="14"/>
            <c:invertIfNegative val="0"/>
            <c:bubble3D val="0"/>
            <c:spPr>
              <a:solidFill>
                <a:srgbClr val="FF0000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Pt>
            <c:idx val="15"/>
            <c:invertIfNegative val="0"/>
            <c:bubble3D val="0"/>
            <c:spPr>
              <a:solidFill>
                <a:srgbClr val="ED7D31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Pt>
            <c:idx val="16"/>
            <c:invertIfNegative val="0"/>
            <c:bubble3D val="0"/>
            <c:spPr>
              <a:solidFill>
                <a:srgbClr val="ED7D31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Pt>
            <c:idx val="17"/>
            <c:invertIfNegative val="0"/>
            <c:bubble3D val="0"/>
            <c:spPr>
              <a:solidFill>
                <a:srgbClr val="ED7D31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Pt>
            <c:idx val="18"/>
            <c:invertIfNegative val="0"/>
            <c:bubble3D val="0"/>
            <c:spPr>
              <a:solidFill>
                <a:srgbClr val="ED7D31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Pt>
            <c:idx val="19"/>
            <c:invertIfNegative val="0"/>
            <c:bubble3D val="0"/>
            <c:spPr>
              <a:solidFill>
                <a:srgbClr val="ED7D31"/>
              </a:solidFill>
              <a:effectLst>
                <a:outerShdw dist="190500" dir="2280000" algn="ctr" rotWithShape="0">
                  <a:schemeClr val="bg1">
                    <a:lumMod val="75000"/>
                    <a:alpha val="43000"/>
                  </a:schemeClr>
                </a:outerShdw>
              </a:effectLst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&lt;25</c:v>
                </c:pt>
                <c:pt idx="1">
                  <c:v>25-30</c:v>
                </c:pt>
                <c:pt idx="2">
                  <c:v>&gt;30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22.2</c:v>
                </c:pt>
                <c:pt idx="1">
                  <c:v>27.2</c:v>
                </c:pt>
                <c:pt idx="2">
                  <c:v>35.200000000000003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year 1</c:v>
                </c:pt>
              </c:strCache>
            </c:strRef>
          </c:tx>
          <c:spPr>
            <a:solidFill>
              <a:srgbClr val="4ED06D"/>
            </a:solidFill>
            <a:effectLst>
              <a:outerShdw dist="190500" dir="2280000" algn="ctr" rotWithShape="0">
                <a:schemeClr val="bg1">
                  <a:lumMod val="75000"/>
                  <a:alpha val="43000"/>
                </a:schemeClr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&lt;25</c:v>
                </c:pt>
                <c:pt idx="1">
                  <c:v>25-30</c:v>
                </c:pt>
                <c:pt idx="2">
                  <c:v>&gt;30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22.6</c:v>
                </c:pt>
                <c:pt idx="1">
                  <c:v>27.5</c:v>
                </c:pt>
                <c:pt idx="2">
                  <c:v>34.9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632128"/>
        <c:axId val="169633664"/>
      </c:barChart>
      <c:catAx>
        <c:axId val="169632128"/>
        <c:scaling>
          <c:orientation val="minMax"/>
        </c:scaling>
        <c:delete val="0"/>
        <c:axPos val="b"/>
        <c:majorTickMark val="out"/>
        <c:minorTickMark val="none"/>
        <c:tickLblPos val="nextTo"/>
        <c:crossAx val="169633664"/>
        <c:crosses val="autoZero"/>
        <c:auto val="1"/>
        <c:lblAlgn val="ctr"/>
        <c:lblOffset val="100"/>
        <c:noMultiLvlLbl val="0"/>
      </c:catAx>
      <c:valAx>
        <c:axId val="169633664"/>
        <c:scaling>
          <c:orientation val="minMax"/>
          <c:min val="20"/>
        </c:scaling>
        <c:delete val="0"/>
        <c:axPos val="l"/>
        <c:majorGridlines>
          <c:spPr>
            <a:ln>
              <a:solidFill>
                <a:srgbClr val="FFFFFF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crossAx val="169632128"/>
        <c:crosses val="autoZero"/>
        <c:crossBetween val="between"/>
      </c:valAx>
      <c:spPr>
        <a:solidFill>
          <a:srgbClr val="EAEAEA"/>
        </a:solidFill>
      </c:spPr>
    </c:plotArea>
    <c:legend>
      <c:legendPos val="r"/>
      <c:layout>
        <c:manualLayout>
          <c:xMode val="edge"/>
          <c:yMode val="edge"/>
          <c:x val="6.5553606250267502E-2"/>
          <c:y val="7.9214708528147701E-2"/>
          <c:w val="0.144346573482241"/>
          <c:h val="0.15327721199871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57062311655487"/>
          <c:y val="4.4861391929187228E-2"/>
          <c:w val="0.86066027240422116"/>
          <c:h val="0.77968128983877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46090534979424E-2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6021947873799734E-3"/>
                  <c:y val="5.2910052910052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973936899862825E-2"/>
                  <c:y val="-2.6455026455026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3456790123456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Baseline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Sheet1!$B$2:$B$5</c:f>
              <c:numCache>
                <c:formatCode>"$"#,##0</c:formatCode>
                <c:ptCount val="4"/>
                <c:pt idx="0">
                  <c:v>3308</c:v>
                </c:pt>
                <c:pt idx="1">
                  <c:v>3805</c:v>
                </c:pt>
                <c:pt idx="2">
                  <c:v>3280</c:v>
                </c:pt>
                <c:pt idx="3">
                  <c:v>3330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participants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434842249657062E-3"/>
                  <c:y val="8.25750947798196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Sheet1!$A$2:$A$5</c:f>
              <c:strCache>
                <c:ptCount val="4"/>
                <c:pt idx="0">
                  <c:v>Baseline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strCache>
            </c:strRef>
          </c:cat>
          <c:val>
            <c:numRef>
              <c:f>Sheet1!$C$2:$C$5</c:f>
              <c:numCache>
                <c:formatCode>"$"#,##0</c:formatCode>
                <c:ptCount val="4"/>
                <c:pt idx="0">
                  <c:v>3414</c:v>
                </c:pt>
                <c:pt idx="1">
                  <c:v>5839</c:v>
                </c:pt>
                <c:pt idx="2">
                  <c:v>6177</c:v>
                </c:pt>
                <c:pt idx="3">
                  <c:v>3875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689472"/>
        <c:axId val="169691008"/>
      </c:barChart>
      <c:catAx>
        <c:axId val="16968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9691008"/>
        <c:crosses val="autoZero"/>
        <c:auto val="1"/>
        <c:lblAlgn val="ctr"/>
        <c:lblOffset val="100"/>
        <c:noMultiLvlLbl val="0"/>
      </c:catAx>
      <c:valAx>
        <c:axId val="169691008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1696894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Stop Loss Premiums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"$"#,##0.00</c:formatCode>
                <c:ptCount val="3"/>
                <c:pt idx="0">
                  <c:v>21</c:v>
                </c:pt>
                <c:pt idx="1">
                  <c:v>21</c:v>
                </c:pt>
                <c:pt idx="2">
                  <c:v>20.5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450880"/>
        <c:axId val="169711872"/>
      </c:barChart>
      <c:catAx>
        <c:axId val="16945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69711872"/>
        <c:crosses val="autoZero"/>
        <c:auto val="1"/>
        <c:lblAlgn val="ctr"/>
        <c:lblOffset val="100"/>
        <c:noMultiLvlLbl val="0"/>
      </c:catAx>
      <c:valAx>
        <c:axId val="169711872"/>
        <c:scaling>
          <c:orientation val="minMax"/>
        </c:scaling>
        <c:delete val="0"/>
        <c:axPos val="l"/>
        <c:majorGridlines/>
        <c:numFmt formatCode="&quot;$&quot;#,##0.0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94508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57062311655487"/>
          <c:y val="4.4861391929187228E-2"/>
          <c:w val="0.86066027240422116"/>
          <c:h val="0.77968128983877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Participants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46090534979424E-2"/>
                  <c:y val="8.4180979826834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6021947873799734E-3"/>
                  <c:y val="5.2910052910052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973936899862825E-2"/>
                  <c:y val="-2.64550264550264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3456790123456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Sheet1!$B$2:$B$4</c:f>
              <c:numCache>
                <c:formatCode>0%</c:formatCode>
                <c:ptCount val="3"/>
                <c:pt idx="0">
                  <c:v>0.91</c:v>
                </c:pt>
                <c:pt idx="1">
                  <c:v>0.91200000000000003</c:v>
                </c:pt>
                <c:pt idx="2">
                  <c:v>0.90300000000000002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 participants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434842249657062E-3"/>
                  <c:y val="8.25750947798196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Sheet1!$C$2:$C$4</c:f>
              <c:numCache>
                <c:formatCode>0%</c:formatCode>
                <c:ptCount val="3"/>
                <c:pt idx="0">
                  <c:v>0.67100000000000004</c:v>
                </c:pt>
                <c:pt idx="1">
                  <c:v>0.75700000000000001</c:v>
                </c:pt>
                <c:pt idx="2">
                  <c:v>0.68600000000000005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076032"/>
        <c:axId val="170077568"/>
      </c:barChart>
      <c:catAx>
        <c:axId val="17007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70077568"/>
        <c:crosses val="autoZero"/>
        <c:auto val="1"/>
        <c:lblAlgn val="ctr"/>
        <c:lblOffset val="100"/>
        <c:noMultiLvlLbl val="0"/>
      </c:catAx>
      <c:valAx>
        <c:axId val="170077568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700760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926949824702575E-2"/>
          <c:y val="5.1220167114564813E-2"/>
          <c:w val="0.91956985887040521"/>
          <c:h val="0.86219827394457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</c:spPr>
          </c:dPt>
          <c:dLbls>
            <c:txPr>
              <a:bodyPr/>
              <a:lstStyle/>
              <a:p>
                <a:pPr>
                  <a:defRPr sz="1200" b="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Sheet1!$A$1:$Q$1</c:f>
              <c:strCache>
                <c:ptCount val="17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strCache>
            </c:strRef>
          </c:cat>
          <c:val>
            <c:numRef>
              <c:f>Sheet1!$A$2:$Q$2</c:f>
              <c:numCache>
                <c:formatCode>"$"#,##0_);[Red]\("$"#,##0\)</c:formatCode>
                <c:ptCount val="17"/>
                <c:pt idx="0">
                  <c:v>147.09139784946237</c:v>
                </c:pt>
                <c:pt idx="1">
                  <c:v>356.44285714285712</c:v>
                </c:pt>
                <c:pt idx="2">
                  <c:v>1112.104347826087</c:v>
                </c:pt>
                <c:pt idx="3">
                  <c:v>2851.4842519685039</c:v>
                </c:pt>
                <c:pt idx="4">
                  <c:v>4883.5709219858154</c:v>
                </c:pt>
                <c:pt idx="5">
                  <c:v>8411.0032362459551</c:v>
                </c:pt>
                <c:pt idx="6">
                  <c:v>9163.447293447296</c:v>
                </c:pt>
                <c:pt idx="7">
                  <c:v>9597.0172684458394</c:v>
                </c:pt>
                <c:pt idx="8">
                  <c:v>9982.2626828509165</c:v>
                </c:pt>
                <c:pt idx="9">
                  <c:v>10448.120950323973</c:v>
                </c:pt>
                <c:pt idx="10">
                  <c:v>10941.751757872211</c:v>
                </c:pt>
                <c:pt idx="11">
                  <c:v>11504.038170251439</c:v>
                </c:pt>
                <c:pt idx="12">
                  <c:v>12132.238895558223</c:v>
                </c:pt>
                <c:pt idx="13">
                  <c:v>12808.352661314302</c:v>
                </c:pt>
                <c:pt idx="14">
                  <c:v>13487.928697701827</c:v>
                </c:pt>
                <c:pt idx="15">
                  <c:v>14203.657610283379</c:v>
                </c:pt>
                <c:pt idx="16">
                  <c:v>14944.316338354578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33719552"/>
        <c:axId val="133721088"/>
      </c:barChart>
      <c:catAx>
        <c:axId val="133719552"/>
        <c:scaling>
          <c:orientation val="minMax"/>
        </c:scaling>
        <c:delete val="0"/>
        <c:axPos val="b"/>
        <c:numFmt formatCode="&quot;$&quot;#,##0_);[Red]\(&quot;$&quot;#,##0\)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33721088"/>
        <c:crosses val="autoZero"/>
        <c:auto val="1"/>
        <c:lblAlgn val="ctr"/>
        <c:lblOffset val="100"/>
        <c:noMultiLvlLbl val="0"/>
      </c:catAx>
      <c:valAx>
        <c:axId val="133721088"/>
        <c:scaling>
          <c:orientation val="minMax"/>
          <c:max val="15000"/>
          <c:min val="0"/>
        </c:scaling>
        <c:delete val="0"/>
        <c:axPos val="l"/>
        <c:numFmt formatCode="&quot;$&quot;#,##0_);[Red]\(&quot;$&quot;#,##0\)" sourceLinked="1"/>
        <c:majorTickMark val="out"/>
        <c:minorTickMark val="none"/>
        <c:tickLblPos val="nextTo"/>
        <c:txPr>
          <a:bodyPr/>
          <a:lstStyle/>
          <a:p>
            <a:pPr>
              <a:defRPr sz="1200" b="0"/>
            </a:pPr>
            <a:endParaRPr lang="en-US"/>
          </a:p>
        </c:txPr>
        <c:crossAx val="133719552"/>
        <c:crosses val="autoZero"/>
        <c:crossBetween val="between"/>
        <c:majorUnit val="15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388354233498591"/>
          <c:y val="3.6443293946503759E-2"/>
          <c:w val="0.69512513096356787"/>
          <c:h val="0.843173265004596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WellSteps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Costs</c:v>
                </c:pt>
                <c:pt idx="1">
                  <c:v>Savings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818603</c:v>
                </c:pt>
                <c:pt idx="1">
                  <c:v>5025138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Screening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Costs</c:v>
                </c:pt>
                <c:pt idx="1">
                  <c:v>Savings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324885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Salary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Costs</c:v>
                </c:pt>
                <c:pt idx="1">
                  <c:v>Savings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159900</c:v>
                </c:pt>
                <c:pt idx="1">
                  <c:v>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Incentives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Costs</c:v>
                </c:pt>
                <c:pt idx="1">
                  <c:v>Savings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0">
                  <c:v>109348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8082432"/>
        <c:axId val="208451072"/>
      </c:barChart>
      <c:catAx>
        <c:axId val="208082432"/>
        <c:scaling>
          <c:orientation val="minMax"/>
        </c:scaling>
        <c:delete val="0"/>
        <c:axPos val="b"/>
        <c:majorTickMark val="out"/>
        <c:minorTickMark val="none"/>
        <c:tickLblPos val="nextTo"/>
        <c:crossAx val="208451072"/>
        <c:crosses val="autoZero"/>
        <c:auto val="1"/>
        <c:lblAlgn val="ctr"/>
        <c:lblOffset val="100"/>
        <c:noMultiLvlLbl val="0"/>
      </c:catAx>
      <c:valAx>
        <c:axId val="208451072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2080824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0867945519155785"/>
          <c:y val="0.59082343359855127"/>
          <c:w val="0.13727390557661773"/>
          <c:h val="0.311527955487042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51517158486034E-2"/>
          <c:y val="2.8138442577749983E-2"/>
          <c:w val="0.91284403669725134"/>
          <c:h val="0.8968354248839212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Inflation</c:v>
                </c:pt>
              </c:strCache>
            </c:strRef>
          </c:tx>
          <c:spPr>
            <a:ln w="38100">
              <a:solidFill>
                <a:schemeClr val="accent1"/>
              </a:solidFill>
              <a:prstDash val="solid"/>
            </a:ln>
          </c:spPr>
          <c:marker>
            <c:symbol val="diamond"/>
            <c:size val="5"/>
            <c:spPr>
              <a:solidFill>
                <a:schemeClr val="accent1"/>
              </a:solidFill>
              <a:ln>
                <a:solidFill>
                  <a:srgbClr val="003B5C"/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1.4749262536873156E-3"/>
                  <c:y val="1.1574074074074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8.8495575221238937E-3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layout/>
              <c:spPr/>
              <c:txPr>
                <a:bodyPr/>
                <a:lstStyle/>
                <a:p>
                  <a:pPr>
                    <a:defRPr sz="1800"/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Sheet1!$B$1:$O$1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Sheet1!$B$2:$O$2</c:f>
              <c:numCache>
                <c:formatCode>0%</c:formatCode>
                <c:ptCount val="14"/>
                <c:pt idx="0">
                  <c:v>0</c:v>
                </c:pt>
                <c:pt idx="1">
                  <c:v>3.0999999999999917E-2</c:v>
                </c:pt>
                <c:pt idx="2">
                  <c:v>6.5022999999999831E-2</c:v>
                </c:pt>
                <c:pt idx="3">
                  <c:v>8.2063367999999803E-2</c:v>
                </c:pt>
                <c:pt idx="4">
                  <c:v>0.10586876209599971</c:v>
                </c:pt>
                <c:pt idx="5">
                  <c:v>0.13130374362420771</c:v>
                </c:pt>
                <c:pt idx="6">
                  <c:v>0.17089937465105498</c:v>
                </c:pt>
                <c:pt idx="7">
                  <c:v>0.21188085276384183</c:v>
                </c:pt>
                <c:pt idx="8">
                  <c:v>0.24338975493570181</c:v>
                </c:pt>
                <c:pt idx="9">
                  <c:v>0.29188195537819417</c:v>
                </c:pt>
                <c:pt idx="10">
                  <c:v>0.28283878169054688</c:v>
                </c:pt>
                <c:pt idx="11">
                  <c:v>0.31106123488773885</c:v>
                </c:pt>
                <c:pt idx="12">
                  <c:v>0.35301519440414664</c:v>
                </c:pt>
                <c:pt idx="13">
                  <c:v>0.38413454387544199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Earnings</c:v>
                </c:pt>
              </c:strCache>
            </c:strRef>
          </c:tx>
          <c:spPr>
            <a:ln w="38100">
              <a:solidFill>
                <a:schemeClr val="accent5"/>
              </a:solidFill>
              <a:prstDash val="solid"/>
            </a:ln>
          </c:spPr>
          <c:marker>
            <c:symbol val="square"/>
            <c:size val="5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layout>
                <c:manualLayout>
                  <c:x val="-3.5014749262536872E-2"/>
                  <c:y val="-3.92419437153689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spPr/>
              <c:txPr>
                <a:bodyPr/>
                <a:lstStyle/>
                <a:p>
                  <a:pPr>
                    <a:defRPr sz="1800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Sheet1!$B$1:$O$1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Sheet1!$B$3:$O$3</c:f>
              <c:numCache>
                <c:formatCode>0%</c:formatCode>
                <c:ptCount val="14"/>
                <c:pt idx="0">
                  <c:v>0</c:v>
                </c:pt>
                <c:pt idx="1">
                  <c:v>4.0000000000000036E-2</c:v>
                </c:pt>
                <c:pt idx="2">
                  <c:v>8.0559999999999965E-2</c:v>
                </c:pt>
                <c:pt idx="3">
                  <c:v>0.10865455999999996</c:v>
                </c:pt>
                <c:pt idx="4">
                  <c:v>0.14191419679999995</c:v>
                </c:pt>
                <c:pt idx="5">
                  <c:v>0.16589439493279978</c:v>
                </c:pt>
                <c:pt idx="6">
                  <c:v>0.19737354359598536</c:v>
                </c:pt>
                <c:pt idx="7">
                  <c:v>0.24407111179622865</c:v>
                </c:pt>
                <c:pt idx="8">
                  <c:v>0.29134581404448534</c:v>
                </c:pt>
                <c:pt idx="9">
                  <c:v>0.34041695497817592</c:v>
                </c:pt>
                <c:pt idx="10">
                  <c:v>0.38465071449245558</c:v>
                </c:pt>
                <c:pt idx="11">
                  <c:v>0.41899999999999998</c:v>
                </c:pt>
                <c:pt idx="12">
                  <c:v>0.44907158898421673</c:v>
                </c:pt>
                <c:pt idx="13">
                  <c:v>0.47370580599694834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Premiums</c:v>
                </c:pt>
              </c:strCache>
            </c:strRef>
          </c:tx>
          <c:spPr>
            <a:ln w="38100">
              <a:solidFill>
                <a:schemeClr val="bg1">
                  <a:lumMod val="50000"/>
                </a:schemeClr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2.5958702064896753E-3"/>
                  <c:y val="1.72049066783318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spPr/>
              <c:txPr>
                <a:bodyPr/>
                <a:lstStyle/>
                <a:p>
                  <a:pPr>
                    <a:defRPr sz="1800"/>
                  </a:pPr>
                  <a:endParaRPr lang="en-US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Sheet1!$B$1:$O$1</c:f>
              <c:numCache>
                <c:formatCode>General</c:formatCode>
                <c:ptCount val="14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</c:numCache>
            </c:numRef>
          </c:cat>
          <c:val>
            <c:numRef>
              <c:f>Sheet1!$B$4:$O$4</c:f>
              <c:numCache>
                <c:formatCode>0%</c:formatCode>
                <c:ptCount val="14"/>
                <c:pt idx="0">
                  <c:v>0</c:v>
                </c:pt>
                <c:pt idx="1">
                  <c:v>0.11172438803263818</c:v>
                </c:pt>
                <c:pt idx="2">
                  <c:v>0.21940619090791347</c:v>
                </c:pt>
                <c:pt idx="3">
                  <c:v>0.38201932392177174</c:v>
                </c:pt>
                <c:pt idx="4">
                  <c:v>0.56602263955446186</c:v>
                </c:pt>
                <c:pt idx="5">
                  <c:v>0.71833617407071637</c:v>
                </c:pt>
                <c:pt idx="6">
                  <c:v>0.87888097396710263</c:v>
                </c:pt>
                <c:pt idx="7">
                  <c:v>0.98248081854682034</c:v>
                </c:pt>
                <c:pt idx="8">
                  <c:v>1.0905310711047793</c:v>
                </c:pt>
                <c:pt idx="9">
                  <c:v>1.1896146095065405</c:v>
                </c:pt>
                <c:pt idx="10">
                  <c:v>1.309772309286362</c:v>
                </c:pt>
                <c:pt idx="11">
                  <c:v>1.3779095972024349</c:v>
                </c:pt>
                <c:pt idx="12">
                  <c:v>1.6029029193109698</c:v>
                </c:pt>
                <c:pt idx="13">
                  <c:v>1.72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6157952"/>
        <c:axId val="126159488"/>
      </c:lineChart>
      <c:catAx>
        <c:axId val="126157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/>
            </a:pPr>
            <a:endParaRPr lang="en-US"/>
          </a:p>
        </c:txPr>
        <c:crossAx val="1261594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615948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0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/>
            </a:pPr>
            <a:endParaRPr lang="en-US"/>
          </a:p>
        </c:txPr>
        <c:crossAx val="126157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52" b="0" i="0" u="none" strike="noStrike" baseline="0">
          <a:solidFill>
            <a:schemeClr val="tx1"/>
          </a:solidFill>
          <a:latin typeface="+mj-lt"/>
          <a:ea typeface="Tahoma"/>
          <a:cs typeface="Tahoma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view3D>
      <c:rotX val="50"/>
      <c:rotY val="8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82385214668679E-2"/>
          <c:y val="8.850468159565178E-2"/>
          <c:w val="0.88476825012258153"/>
          <c:h val="0.86790789449191252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16223619483462029"/>
                  <c:y val="-0.27827423167848697"/>
                </c:manualLayout>
              </c:layout>
              <c:spPr/>
              <c:txPr>
                <a:bodyPr/>
                <a:lstStyle/>
                <a:p>
                  <a:pPr>
                    <a:defRPr sz="2500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layout>
                <c:manualLayout>
                  <c:x val="-7.7188107896769331E-2"/>
                  <c:y val="-1.5505668174456918E-2"/>
                </c:manualLayout>
              </c:layout>
              <c:spPr/>
              <c:txPr>
                <a:bodyPr/>
                <a:lstStyle/>
                <a:p>
                  <a:pPr>
                    <a:defRPr sz="1500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2"/>
              <c:layout>
                <c:manualLayout>
                  <c:x val="-3.1256733933899286E-2"/>
                  <c:y val="-2.22793693341524E-2"/>
                </c:manualLayout>
              </c:layout>
              <c:spPr/>
              <c:txPr>
                <a:bodyPr/>
                <a:lstStyle/>
                <a:p>
                  <a:pPr>
                    <a:defRPr sz="1600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>
                <c:manualLayout>
                  <c:x val="7.2781286954515445E-3"/>
                  <c:y val="-8.288955901788865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4"/>
              <c:layout>
                <c:manualLayout>
                  <c:x val="2.4000525575328748E-2"/>
                  <c:y val="-5.4318609110031585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5"/>
              <c:layout/>
              <c:spPr/>
              <c:txPr>
                <a:bodyPr/>
                <a:lstStyle/>
                <a:p>
                  <a:pPr>
                    <a:defRPr sz="1200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/>
              <c:spPr/>
              <c:txPr>
                <a:bodyPr/>
                <a:lstStyle/>
                <a:p>
                  <a:pPr>
                    <a:defRPr sz="1200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</c:dLbls>
          <c:cat>
            <c:strRef>
              <c:f>Sheet2!$C$3:$C$9</c:f>
              <c:strCache>
                <c:ptCount val="7"/>
                <c:pt idx="0">
                  <c:v>Claims</c:v>
                </c:pt>
                <c:pt idx="1">
                  <c:v>Pool Charge</c:v>
                </c:pt>
                <c:pt idx="2">
                  <c:v>Base Admin</c:v>
                </c:pt>
                <c:pt idx="3">
                  <c:v>Risk Charge</c:v>
                </c:pt>
                <c:pt idx="4">
                  <c:v>commission</c:v>
                </c:pt>
                <c:pt idx="5">
                  <c:v>Contribution to Profit or Reserves</c:v>
                </c:pt>
                <c:pt idx="6">
                  <c:v>Ancillary benefits</c:v>
                </c:pt>
              </c:strCache>
            </c:strRef>
          </c:cat>
          <c:val>
            <c:numRef>
              <c:f>Sheet2!$B$3:$B$9</c:f>
              <c:numCache>
                <c:formatCode>0%</c:formatCode>
                <c:ptCount val="7"/>
                <c:pt idx="0">
                  <c:v>0.75000000000000033</c:v>
                </c:pt>
                <c:pt idx="1">
                  <c:v>5.0000000000000017E-2</c:v>
                </c:pt>
                <c:pt idx="2">
                  <c:v>0.11000000000000001</c:v>
                </c:pt>
                <c:pt idx="3">
                  <c:v>3.0000000000000009E-2</c:v>
                </c:pt>
                <c:pt idx="4">
                  <c:v>3.0000000000000009E-2</c:v>
                </c:pt>
                <c:pt idx="5">
                  <c:v>2.0000000000000011E-2</c:v>
                </c:pt>
                <c:pt idx="6">
                  <c:v>1.0000000000000005E-2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Active</c:v>
                </c:pt>
                <c:pt idx="1">
                  <c:v>Some activity</c:v>
                </c:pt>
                <c:pt idx="2">
                  <c:v>Inactive</c:v>
                </c:pt>
              </c:strCache>
            </c:strRef>
          </c:cat>
          <c:val>
            <c:numRef>
              <c:f>Sheet1!$B$2:$B$4</c:f>
              <c:numCache>
                <c:formatCode>"$"#,##0</c:formatCode>
                <c:ptCount val="3"/>
                <c:pt idx="0">
                  <c:v>4500</c:v>
                </c:pt>
                <c:pt idx="1">
                  <c:v>5076</c:v>
                </c:pt>
                <c:pt idx="2">
                  <c:v>5813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17312"/>
        <c:axId val="42318848"/>
      </c:barChart>
      <c:catAx>
        <c:axId val="42317312"/>
        <c:scaling>
          <c:orientation val="minMax"/>
        </c:scaling>
        <c:delete val="0"/>
        <c:axPos val="b"/>
        <c:majorTickMark val="out"/>
        <c:minorTickMark val="none"/>
        <c:tickLblPos val="nextTo"/>
        <c:crossAx val="42318848"/>
        <c:crosses val="autoZero"/>
        <c:auto val="1"/>
        <c:lblAlgn val="ctr"/>
        <c:lblOffset val="100"/>
        <c:noMultiLvlLbl val="0"/>
      </c:catAx>
      <c:valAx>
        <c:axId val="42318848"/>
        <c:scaling>
          <c:orientation val="minMax"/>
          <c:min val="3000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42317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c:spPr>
          <c:dPt>
            <c:idx val="1"/>
            <c:bubble3D val="0"/>
            <c:spPr>
              <a:solidFill>
                <a:srgbClr val="AA4643"/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dPt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11.1%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Smoking</c:v>
                </c:pt>
                <c:pt idx="1">
                  <c:v>Inactivity</c:v>
                </c:pt>
                <c:pt idx="2">
                  <c:v>High BP</c:v>
                </c:pt>
                <c:pt idx="3">
                  <c:v>Obesity</c:v>
                </c:pt>
                <c:pt idx="4">
                  <c:v>Diabetes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8.6999999999999994E-2</c:v>
                </c:pt>
                <c:pt idx="1">
                  <c:v>0.11</c:v>
                </c:pt>
                <c:pt idx="2">
                  <c:v>1.7000000000000001E-2</c:v>
                </c:pt>
                <c:pt idx="3">
                  <c:v>7.4999999999999997E-2</c:v>
                </c:pt>
                <c:pt idx="4">
                  <c:v>0.2</c:v>
                </c:pt>
                <c:pt idx="5">
                  <c:v>0.51100000000000001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11.1%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Sheet1!$A$2:$A$7</c:f>
              <c:strCache>
                <c:ptCount val="6"/>
                <c:pt idx="0">
                  <c:v>Smoking</c:v>
                </c:pt>
                <c:pt idx="1">
                  <c:v>Inactivity</c:v>
                </c:pt>
                <c:pt idx="2">
                  <c:v>High BP</c:v>
                </c:pt>
                <c:pt idx="3">
                  <c:v>Obesity</c:v>
                </c:pt>
                <c:pt idx="4">
                  <c:v>Diabetes</c:v>
                </c:pt>
                <c:pt idx="5">
                  <c:v>Other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8.6999999999999994E-2</c:v>
                </c:pt>
                <c:pt idx="1">
                  <c:v>0.11</c:v>
                </c:pt>
                <c:pt idx="2">
                  <c:v>1.7000000000000001E-2</c:v>
                </c:pt>
                <c:pt idx="3">
                  <c:v>7.4999999999999997E-2</c:v>
                </c:pt>
                <c:pt idx="4">
                  <c:v>0.2</c:v>
                </c:pt>
                <c:pt idx="5">
                  <c:v>0.51100000000000001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Smoking</c:v>
                </c:pt>
                <c:pt idx="1">
                  <c:v>Inactivity</c:v>
                </c:pt>
                <c:pt idx="2">
                  <c:v>High BP</c:v>
                </c:pt>
                <c:pt idx="3">
                  <c:v>Obesity</c:v>
                </c:pt>
                <c:pt idx="4">
                  <c:v>Diabetes</c:v>
                </c:pt>
              </c:strCache>
            </c:strRef>
          </c:cat>
          <c:val>
            <c:numRef>
              <c:f>Sheet1!$B$2:$B$6</c:f>
              <c:numCache>
                <c:formatCode>"$"#,##0_);[Red]\("$"#,##0\)</c:formatCode>
                <c:ptCount val="5"/>
                <c:pt idx="0">
                  <c:v>2056</c:v>
                </c:pt>
                <c:pt idx="1">
                  <c:v>1313</c:v>
                </c:pt>
                <c:pt idx="2">
                  <c:v>733</c:v>
                </c:pt>
                <c:pt idx="3">
                  <c:v>2085</c:v>
                </c:pt>
                <c:pt idx="4">
                  <c:v>2151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375040"/>
        <c:axId val="126376576"/>
      </c:barChart>
      <c:catAx>
        <c:axId val="126375040"/>
        <c:scaling>
          <c:orientation val="minMax"/>
        </c:scaling>
        <c:delete val="0"/>
        <c:axPos val="b"/>
        <c:majorTickMark val="out"/>
        <c:minorTickMark val="none"/>
        <c:tickLblPos val="nextTo"/>
        <c:crossAx val="126376576"/>
        <c:crosses val="autoZero"/>
        <c:auto val="1"/>
        <c:lblAlgn val="ctr"/>
        <c:lblOffset val="100"/>
        <c:noMultiLvlLbl val="0"/>
      </c:catAx>
      <c:valAx>
        <c:axId val="12637657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out"/>
        <c:minorTickMark val="none"/>
        <c:tickLblPos val="nextTo"/>
        <c:crossAx val="126375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119866814650384E-2"/>
          <c:y val="8.070866141732283E-2"/>
          <c:w val="0.90344062153163152"/>
          <c:h val="0.7421259842519685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Participants</c:v>
                </c:pt>
              </c:strCache>
            </c:strRef>
          </c:tx>
          <c:spPr>
            <a:ln w="34949">
              <a:solidFill>
                <a:srgbClr val="00CC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00B050"/>
              </a:solidFill>
              <a:ln>
                <a:solidFill>
                  <a:srgbClr val="00CC00"/>
                </a:solidFill>
                <a:prstDash val="solid"/>
              </a:ln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Sheet1!$B$2:$K$2</c:f>
              <c:numCache>
                <c:formatCode>General</c:formatCode>
                <c:ptCount val="10"/>
                <c:pt idx="0">
                  <c:v>303</c:v>
                </c:pt>
                <c:pt idx="1">
                  <c:v>323</c:v>
                </c:pt>
                <c:pt idx="2">
                  <c:v>360</c:v>
                </c:pt>
                <c:pt idx="3">
                  <c:v>343</c:v>
                </c:pt>
                <c:pt idx="4">
                  <c:v>362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 Participants</c:v>
                </c:pt>
              </c:strCache>
            </c:strRef>
          </c:tx>
          <c:spPr>
            <a:ln w="34949">
              <a:solidFill>
                <a:srgbClr val="FF000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</c:numCache>
            </c:numRef>
          </c:cat>
          <c:val>
            <c:numRef>
              <c:f>Sheet1!$B$3:$K$3</c:f>
              <c:numCache>
                <c:formatCode>General</c:formatCode>
                <c:ptCount val="10"/>
                <c:pt idx="0">
                  <c:v>374</c:v>
                </c:pt>
                <c:pt idx="1">
                  <c:v>482</c:v>
                </c:pt>
                <c:pt idx="2">
                  <c:v>509</c:v>
                </c:pt>
                <c:pt idx="3">
                  <c:v>521</c:v>
                </c:pt>
                <c:pt idx="4">
                  <c:v>604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392704"/>
        <c:axId val="124473728"/>
      </c:lineChart>
      <c:catAx>
        <c:axId val="20439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3" b="1" i="0" u="none" strike="noStrike" baseline="0">
                <a:solidFill>
                  <a:schemeClr val="tx1"/>
                </a:solidFill>
                <a:latin typeface="Book Antiqua"/>
                <a:ea typeface="Book Antiqua"/>
                <a:cs typeface="Book Antiqua"/>
              </a:defRPr>
            </a:pPr>
            <a:endParaRPr lang="en-US"/>
          </a:p>
        </c:txPr>
        <c:crossAx val="124473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4473728"/>
        <c:scaling>
          <c:orientation val="minMax"/>
          <c:max val="800"/>
          <c:min val="200"/>
        </c:scaling>
        <c:delete val="0"/>
        <c:axPos val="l"/>
        <c:majorGridlines>
          <c:spPr>
            <a:ln w="2912">
              <a:solidFill>
                <a:schemeClr val="tx1"/>
              </a:solidFill>
              <a:prstDash val="solid"/>
            </a:ln>
          </c:spPr>
        </c:majorGridlines>
        <c:numFmt formatCode="\$#,##0" sourceLinked="0"/>
        <c:majorTickMark val="out"/>
        <c:minorTickMark val="none"/>
        <c:tickLblPos val="nextTo"/>
        <c:spPr>
          <a:ln w="29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97" b="1" i="0" u="none" strike="noStrike" baseline="0">
                <a:solidFill>
                  <a:schemeClr val="tx1"/>
                </a:solidFill>
                <a:latin typeface="Book Antiqua"/>
                <a:ea typeface="Book Antiqua"/>
                <a:cs typeface="Book Antiqua"/>
              </a:defRPr>
            </a:pPr>
            <a:endParaRPr lang="en-US"/>
          </a:p>
        </c:txPr>
        <c:crossAx val="204392704"/>
        <c:crosses val="autoZero"/>
        <c:crossBetween val="between"/>
      </c:valAx>
      <c:spPr>
        <a:noFill/>
        <a:ln w="1165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7857935627081021"/>
          <c:y val="0.90157480314960625"/>
          <c:w val="0.46059933407325193"/>
          <c:h val="7.4803149606299218E-2"/>
        </c:manualLayout>
      </c:layout>
      <c:overlay val="0"/>
      <c:spPr>
        <a:noFill/>
        <a:ln w="2912">
          <a:solidFill>
            <a:schemeClr val="tx1"/>
          </a:solidFill>
          <a:prstDash val="solid"/>
        </a:ln>
      </c:spPr>
      <c:txPr>
        <a:bodyPr/>
        <a:lstStyle/>
        <a:p>
          <a:pPr>
            <a:defRPr sz="1518" b="1" i="0" u="none" strike="noStrike" baseline="0">
              <a:solidFill>
                <a:schemeClr val="tx1"/>
              </a:solidFill>
              <a:latin typeface="Book Antiqua"/>
              <a:ea typeface="Book Antiqua"/>
              <a:cs typeface="Book Antiqua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89" b="1" i="0" u="none" strike="noStrike" baseline="0">
          <a:solidFill>
            <a:schemeClr val="tx1"/>
          </a:solidFill>
          <a:latin typeface="Book Antiqua"/>
          <a:ea typeface="Book Antiqua"/>
          <a:cs typeface="Book Antiqua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0.69291</cdr:x>
      <cdr:y>0.65455</cdr:y>
    </cdr:from>
    <cdr:to>
      <cdr:x>0.7874</cdr:x>
      <cdr:y>0.87273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05600" y="2743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3200" dirty="0" smtClean="0"/>
            <a:t>Predicted</a:t>
          </a:r>
          <a:endParaRPr lang="en-US" sz="32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3177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343400"/>
            <a:ext cx="50260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45" tIns="44428" rIns="90445" bIns="444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649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713261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854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674" tIns="45837" rIns="91674" bIns="45837"/>
          <a:lstStyle/>
          <a:p>
            <a:fld id="{F3E76084-7007-4F9A-9BF5-85CA96B02EE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04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 lIns="91674" tIns="45837" rIns="91674" bIns="45837"/>
          <a:lstStyle/>
          <a:p>
            <a:fld id="{5A762660-B70D-40B9-AF21-64D26B81C71A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141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3400"/>
            <a:ext cx="5026025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854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674" tIns="45837" rIns="91674" bIns="45837"/>
          <a:lstStyle/>
          <a:p>
            <a:fld id="{F3E76084-7007-4F9A-9BF5-85CA96B02EE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048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674" tIns="45837" rIns="91674" bIns="45837"/>
          <a:lstStyle/>
          <a:p>
            <a:pPr>
              <a:defRPr/>
            </a:pPr>
            <a:fld id="{0E4B0B60-EDEF-44D2-AE7C-2C83AEB3036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85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Self</a:t>
            </a:r>
            <a:r>
              <a:rPr lang="en-US" baseline="0" dirty="0" smtClean="0"/>
              <a:t> insure saves 4-7%  high deductibles save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7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 of these can be impacted</a:t>
            </a:r>
            <a:r>
              <a:rPr lang="en-US" baseline="0" dirty="0" smtClean="0"/>
              <a:t> by wellness?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71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WellSteps</a:t>
            </a:r>
            <a:r>
              <a:rPr lang="en-US" baseline="0" dirty="0" smtClean="0"/>
              <a:t> creates &amp; delivers the communication pieces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674" tIns="45837" rIns="91674" bIns="45837"/>
          <a:lstStyle/>
          <a:p>
            <a:fld id="{7413B91B-43B4-D444-909D-DFABAF5C74C2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 lIns="91674" tIns="45837" rIns="91674" bIns="45837"/>
          <a:lstStyle/>
          <a:p>
            <a:fld id="{3875875E-1B14-4CCE-85C1-712187D92235}" type="slidenum">
              <a:rPr lang="en-US" altLang="en-US"/>
              <a:pPr/>
              <a:t>59</a:t>
            </a:fld>
            <a:endParaRPr lang="en-US" altLang="en-US"/>
          </a:p>
        </p:txBody>
      </p:sp>
      <p:sp>
        <p:nvSpPr>
          <p:cNvPr id="141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3400"/>
            <a:ext cx="5026025" cy="4114800"/>
          </a:xfrm>
        </p:spPr>
        <p:txBody>
          <a:bodyPr/>
          <a:lstStyle/>
          <a:p>
            <a:r>
              <a:rPr lang="en-US" altLang="en-US"/>
              <a:t>Case study of Salt Lake county.  I’m currently publishing the results of this program . A ROI of 3.35 for there wellness programs.  Brokers had not involvment in the program.  Currently, thats a common them across champion programs.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 lIns="91674" tIns="45837" rIns="91674" bIns="45837"/>
          <a:lstStyle/>
          <a:p>
            <a:fld id="{29D5EDE9-0286-4594-9071-C80D2180FEBD}" type="slidenum">
              <a:rPr lang="en-US" altLang="en-US"/>
              <a:pPr/>
              <a:t>60</a:t>
            </a:fld>
            <a:endParaRPr lang="en-US" altLang="en-US"/>
          </a:p>
        </p:txBody>
      </p:sp>
      <p:sp>
        <p:nvSpPr>
          <p:cNvPr id="141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3400"/>
            <a:ext cx="5026025" cy="4114800"/>
          </a:xfrm>
        </p:spPr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ln/>
        </p:spPr>
        <p:txBody>
          <a:bodyPr lIns="91674" tIns="45837" rIns="91674" bIns="45837"/>
          <a:lstStyle/>
          <a:p>
            <a:fld id="{810643F6-429E-4072-A32B-55AA9E511597}" type="slidenum">
              <a:rPr lang="en-US" altLang="en-US"/>
              <a:pPr/>
              <a:t>61</a:t>
            </a:fld>
            <a:endParaRPr lang="en-US" altLang="en-US"/>
          </a:p>
        </p:txBody>
      </p:sp>
      <p:sp>
        <p:nvSpPr>
          <p:cNvPr id="141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9" y="4343400"/>
            <a:ext cx="5026025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title_gree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86288"/>
            <a:ext cx="428625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7286625" y="6629400"/>
            <a:ext cx="30003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/>
              <a:t>Company Confidential: Do Not Copy</a:t>
            </a:r>
          </a:p>
        </p:txBody>
      </p:sp>
      <p:sp>
        <p:nvSpPr>
          <p:cNvPr id="2127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14575" y="1600200"/>
            <a:ext cx="7286625" cy="1219200"/>
          </a:xfrm>
        </p:spPr>
        <p:txBody>
          <a:bodyPr/>
          <a:lstStyle>
            <a:lvl1pPr>
              <a:lnSpc>
                <a:spcPct val="9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27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14575" y="3124200"/>
            <a:ext cx="4200525" cy="1905000"/>
          </a:xfrm>
        </p:spPr>
        <p:txBody>
          <a:bodyPr/>
          <a:lstStyle>
            <a:lvl1pPr marL="0" indent="0"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7638439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9538B-3D2A-4BDE-9C60-77A13AC76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9352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08888" y="609600"/>
            <a:ext cx="2249487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609600"/>
            <a:ext cx="6599238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66CC8-1D4E-4945-A5D2-E69A72378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9649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7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997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2723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68682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1681165"/>
            <a:ext cx="4552950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681165"/>
            <a:ext cx="4552950" cy="4262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6767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3838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05094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285767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23118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30183-4CBA-4639-A44B-4FD672619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98612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511495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955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27015"/>
            <a:ext cx="2314575" cy="5716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1" y="227015"/>
            <a:ext cx="6791325" cy="5716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2036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 wslog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922963"/>
            <a:ext cx="223361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Picture 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0450"/>
            <a:ext cx="1028700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8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0BFD1-7A4D-4FBD-B0CD-F2D3B7F84974}" type="datetime1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0D10C-73B2-48B0-BB32-9DFA8FE29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512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3675"/>
            <a:ext cx="1028700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 wslogo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922963"/>
            <a:ext cx="223361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D1D24-13D5-4BC6-84DA-599A871C33D4}" type="datetime1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0744A-4AB1-4739-AFB6-47E1BEB31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375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690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EA622-3A09-4423-B021-3ACC47A65A06}" type="datetime1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C8918-F04F-4899-959B-13B5BAB61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80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3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3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79331-06BC-4DCF-A815-1D175BF65DFC}" type="datetime1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EEBA3-BB44-4B72-8CBC-EF7429473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02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5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5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9B6EA-8106-4A95-8587-41004DF182EF}" type="datetime1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DA9D4-2F65-493C-8728-A32EE8639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63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4C23-C4F9-4519-857F-0934B7E74BB3}" type="datetime1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36EDA-EE1F-4BCE-973C-6337B4C3C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58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F8779-3707-48D8-AF47-587A7820FFE5}" type="datetime1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400D2-68B5-4C76-B7BB-ECD371497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7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2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ED088-8380-480F-975A-4F2F2184C8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2887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2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052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2" y="1435102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4852-9837-4D9C-93AF-A5BFFAA1AC0A}" type="datetime1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8672C-7292-4AFB-995F-E5C41F013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7922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B995A-5770-4E72-A73B-50D674D0AE15}" type="datetime1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B7D64-3BAF-44B2-A071-D12413FE0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69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8A3DF-021D-4D18-922C-923784149A23}" type="datetime1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4227E-CF9F-4862-A5AF-A3D0F27E1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641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639"/>
            <a:ext cx="2314575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639"/>
            <a:ext cx="67722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BFC9A-B400-412B-A2C4-48A4348FE737}" type="datetime1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FA9AB-5B7E-4ACC-BB41-2D8DE2CF8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811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339" y="228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04900" y="1600200"/>
            <a:ext cx="78486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9960506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3676"/>
            <a:ext cx="1028700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CBD488-A3DC-46F7-97C1-7DF0FD83A6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6" descr="Picture 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3678"/>
            <a:ext cx="10287000" cy="6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85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2" y="1447800"/>
            <a:ext cx="442436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4013" y="1447800"/>
            <a:ext cx="4424362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5172B-0FC7-4792-B36E-692CAB8B5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61955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E8F7-3264-4740-955E-FE82CF7FC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2809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D92F3-7AD5-4A26-8DDA-752D1375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9818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BD31E-FA1C-4BF5-BEB9-C61855B4FE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6171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2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1435102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99F86-DA32-47E9-A157-9D8BDC04C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4499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ECCEA-2727-4CD7-A4F3-E63989C1A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6167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_2nd_gree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57250" y="609600"/>
            <a:ext cx="9001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7250" y="1447800"/>
            <a:ext cx="90011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268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15325" y="6553200"/>
            <a:ext cx="1285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Lucida Grande" pitchFamily="1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6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01200" y="6553200"/>
            <a:ext cx="514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  <a:latin typeface="B Helvetica Bold" pitchFamily="1" charset="0"/>
                <a:ea typeface="+mn-ea"/>
              </a:defRPr>
            </a:lvl1pPr>
          </a:lstStyle>
          <a:p>
            <a:pPr>
              <a:defRPr/>
            </a:pPr>
            <a:fld id="{C44233F8-0D39-464A-9F62-16FFDC936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69038"/>
            <a:ext cx="3257550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5829300" y="6553200"/>
            <a:ext cx="25717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800" smtClean="0">
                <a:solidFill>
                  <a:schemeClr val="bg2"/>
                </a:solidFill>
                <a:latin typeface="Helvetica" pitchFamily="34" charset="0"/>
              </a:rPr>
              <a:t>Company Confidential: Do Not Copy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0287000" cy="1023938"/>
          </a:xfrm>
          <a:prstGeom prst="rect">
            <a:avLst/>
          </a:prstGeom>
          <a:solidFill>
            <a:srgbClr val="FAC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 b="1" smtClean="0">
              <a:solidFill>
                <a:srgbClr val="B2B2B2"/>
              </a:solidFill>
            </a:endParaRPr>
          </a:p>
        </p:txBody>
      </p:sp>
      <p:pic>
        <p:nvPicPr>
          <p:cNvPr id="2051" name="Picture 15" descr="TR_symbol_adjcolor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28613"/>
            <a:ext cx="1830388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15938" y="227013"/>
            <a:ext cx="719931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81163"/>
            <a:ext cx="9258300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0" y="6172200"/>
            <a:ext cx="1028700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55" name="Picture 10" descr="WELLPOINT_gra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6224588"/>
            <a:ext cx="154305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5229225" y="6248400"/>
            <a:ext cx="16287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smtClean="0">
                <a:solidFill>
                  <a:schemeClr val="bg2"/>
                </a:solidFill>
                <a:latin typeface="Arial" charset="0"/>
                <a:ea typeface="+mn-ea"/>
              </a:rPr>
              <a:t>Do not copy</a:t>
            </a: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514350" y="6248400"/>
            <a:ext cx="16287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800" smtClean="0">
                <a:solidFill>
                  <a:schemeClr val="bg2"/>
                </a:solidFill>
                <a:latin typeface="Arial" charset="0"/>
                <a:ea typeface="+mn-ea"/>
              </a:rPr>
              <a:t>Choose Better Health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ransition spd="med"/>
  <p:hf hdr="0" ftr="0" dt="0"/>
  <p:txStyles>
    <p:titleStyle>
      <a:lvl1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2pPr>
      <a:lvl3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3pPr>
      <a:lvl4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4pPr>
      <a:lvl5pPr algn="l" rtl="0" eaLnBrk="0" fontAlgn="base" hangingPunct="0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5pPr>
      <a:lvl6pPr marL="457200" algn="l" rtl="0" fontAlgn="base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6pPr>
      <a:lvl7pPr marL="914400" algn="l" rtl="0" fontAlgn="base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7pPr>
      <a:lvl8pPr marL="1371600" algn="l" rtl="0" fontAlgn="base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8pPr>
      <a:lvl9pPr marL="1828800" algn="l" rtl="0" fontAlgn="base">
        <a:lnSpc>
          <a:spcPts val="27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  <a:cs typeface="Arial" charset="0"/>
        </a:defRPr>
      </a:lvl9pPr>
    </p:titleStyle>
    <p:bodyStyle>
      <a:lvl1pPr marL="342900" indent="-341313" algn="l" rtl="0" eaLnBrk="0" fontAlgn="base" hangingPunct="0">
        <a:lnSpc>
          <a:spcPts val="2500"/>
        </a:lnSpc>
        <a:spcBef>
          <a:spcPct val="0"/>
        </a:spcBef>
        <a:spcAft>
          <a:spcPts val="120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88925" indent="-173038" algn="l" rtl="0" eaLnBrk="0" fontAlgn="base" hangingPunct="0">
        <a:lnSpc>
          <a:spcPts val="2100"/>
        </a:lnSpc>
        <a:spcBef>
          <a:spcPct val="0"/>
        </a:spcBef>
        <a:spcAft>
          <a:spcPts val="1000"/>
        </a:spcAft>
        <a:buSzPct val="110000"/>
        <a:buChar char="•"/>
        <a:defRPr sz="1700">
          <a:solidFill>
            <a:schemeClr val="tx1"/>
          </a:solidFill>
          <a:latin typeface="+mn-lt"/>
          <a:cs typeface="+mn-cs"/>
        </a:defRPr>
      </a:lvl2pPr>
      <a:lvl3pPr marL="523875" indent="-120650" algn="l" rtl="0" eaLnBrk="0" fontAlgn="base" hangingPunct="0">
        <a:lnSpc>
          <a:spcPts val="1800"/>
        </a:lnSpc>
        <a:spcBef>
          <a:spcPct val="0"/>
        </a:spcBef>
        <a:spcAft>
          <a:spcPts val="900"/>
        </a:spcAft>
        <a:buSzPct val="110000"/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762000" indent="-123825" algn="l" rtl="0" eaLnBrk="0" fontAlgn="base" hangingPunct="0">
        <a:lnSpc>
          <a:spcPts val="1800"/>
        </a:lnSpc>
        <a:spcBef>
          <a:spcPct val="0"/>
        </a:spcBef>
        <a:spcAft>
          <a:spcPts val="900"/>
        </a:spcAft>
        <a:buSzPct val="110000"/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1014413" indent="-138113" algn="l" rtl="0" eaLnBrk="0" fontAlgn="base" hangingPunct="0">
        <a:lnSpc>
          <a:spcPts val="1800"/>
        </a:lnSpc>
        <a:spcBef>
          <a:spcPct val="0"/>
        </a:spcBef>
        <a:spcAft>
          <a:spcPts val="900"/>
        </a:spcAft>
        <a:buSzPct val="110000"/>
        <a:buChar char="•"/>
        <a:defRPr sz="1400">
          <a:solidFill>
            <a:schemeClr val="tx1"/>
          </a:solidFill>
          <a:latin typeface="+mn-lt"/>
          <a:cs typeface="+mn-cs"/>
        </a:defRPr>
      </a:lvl5pPr>
      <a:lvl6pPr marL="1471613" indent="-138113" algn="l" rtl="0" fontAlgn="base">
        <a:lnSpc>
          <a:spcPts val="1800"/>
        </a:lnSpc>
        <a:spcBef>
          <a:spcPct val="0"/>
        </a:spcBef>
        <a:spcAft>
          <a:spcPts val="900"/>
        </a:spcAft>
        <a:buSzPct val="110000"/>
        <a:buChar char="•"/>
        <a:defRPr sz="1400">
          <a:solidFill>
            <a:schemeClr val="tx1"/>
          </a:solidFill>
          <a:latin typeface="+mn-lt"/>
          <a:cs typeface="+mn-cs"/>
        </a:defRPr>
      </a:lvl6pPr>
      <a:lvl7pPr marL="1928813" indent="-138113" algn="l" rtl="0" fontAlgn="base">
        <a:lnSpc>
          <a:spcPts val="1800"/>
        </a:lnSpc>
        <a:spcBef>
          <a:spcPct val="0"/>
        </a:spcBef>
        <a:spcAft>
          <a:spcPts val="900"/>
        </a:spcAft>
        <a:buSzPct val="110000"/>
        <a:buChar char="•"/>
        <a:defRPr sz="1400">
          <a:solidFill>
            <a:schemeClr val="tx1"/>
          </a:solidFill>
          <a:latin typeface="+mn-lt"/>
          <a:cs typeface="+mn-cs"/>
        </a:defRPr>
      </a:lvl7pPr>
      <a:lvl8pPr marL="2386013" indent="-138113" algn="l" rtl="0" fontAlgn="base">
        <a:lnSpc>
          <a:spcPts val="1800"/>
        </a:lnSpc>
        <a:spcBef>
          <a:spcPct val="0"/>
        </a:spcBef>
        <a:spcAft>
          <a:spcPts val="900"/>
        </a:spcAft>
        <a:buSzPct val="110000"/>
        <a:buChar char="•"/>
        <a:defRPr sz="1400">
          <a:solidFill>
            <a:schemeClr val="tx1"/>
          </a:solidFill>
          <a:latin typeface="+mn-lt"/>
          <a:cs typeface="+mn-cs"/>
        </a:defRPr>
      </a:lvl8pPr>
      <a:lvl9pPr marL="2843213" indent="-138113" algn="l" rtl="0" fontAlgn="base">
        <a:lnSpc>
          <a:spcPts val="1800"/>
        </a:lnSpc>
        <a:spcBef>
          <a:spcPct val="0"/>
        </a:spcBef>
        <a:spcAft>
          <a:spcPts val="900"/>
        </a:spcAft>
        <a:buSzPct val="110000"/>
        <a:buChar char="•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0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2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41DEF93B-CC78-4BA7-AAA3-BBD16CDD4BD0}" type="datetime1">
              <a:rPr lang="en-US"/>
              <a:pPr>
                <a:defRPr/>
              </a:pPr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0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0"/>
            <a:ext cx="24003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2" charset="0"/>
                <a:ea typeface="ＭＳ Ｐゴシック" pitchFamily="32" charset="-128"/>
              </a:defRPr>
            </a:lvl1pPr>
          </a:lstStyle>
          <a:p>
            <a:pPr>
              <a:defRPr/>
            </a:pPr>
            <a:fld id="{A430197A-7ED7-4D52-835F-48D08F622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65" r:id="rId12"/>
    <p:sldLayoutId id="2147484067" r:id="rId1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  <a:ea typeface="ＭＳ Ｐゴシック" pitchFamily="32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  <a:ea typeface="ＭＳ Ｐゴシック" pitchFamily="32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  <a:ea typeface="ＭＳ Ｐゴシック" pitchFamily="32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2" charset="0"/>
          <a:ea typeface="ＭＳ Ｐゴシック" pitchFamily="3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llsteps.com/infographic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nccdphp/dnpao/docs/carlson-physical-activity-and-healthcare-expenditures-final-508tagged.pdf" TargetMode="Externa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jm.org/doi/full/10.1056/NEJM199205213262107" TargetMode="Externa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www.nejm.org/doi/pdf/10.1056/NEJMsa020614" TargetMode="Externa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0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1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3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4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5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6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ncbi.nlm.nih.gov/pubmed/2146468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ncbi.nlm.nih.gov/pubmed/21464684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ncbi.nlm.nih.gov/pubmed/21464684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ubmed/2146468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221133551600005X" TargetMode="Externa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221133551600005X" TargetMode="Externa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221133551600005X" TargetMode="Externa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direct.com/science/article/pii/S221133551600005X" TargetMode="External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221133551600005X" TargetMode="Externa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direct.com/science/article/pii/S221133551600005X" TargetMode="External"/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4603661/" TargetMode="External"/><Relationship Id="rId3" Type="http://schemas.openxmlformats.org/officeDocument/2006/relationships/hyperlink" Target="https://www.cdc.gov/nccdphp/dnpao/docs/carlson-physical-activity-and-healthcare-expenditures-final-508tagged.pdf" TargetMode="External"/><Relationship Id="rId7" Type="http://schemas.openxmlformats.org/officeDocument/2006/relationships/hyperlink" Target="https://meps.ahrq.gov/data_files/publications/st404/stat404.shtml" TargetMode="External"/><Relationship Id="rId2" Type="http://schemas.openxmlformats.org/officeDocument/2006/relationships/hyperlink" Target="http://www.nejm.org/doi/pdf/10.1056/NEJMsa020614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care.diabetesjournals.org/content/37/9/2557" TargetMode="External"/><Relationship Id="rId5" Type="http://schemas.openxmlformats.org/officeDocument/2006/relationships/hyperlink" Target="https://www.ncbi.nlm.nih.gov/pmc/articles/PMC2891924/" TargetMode="External"/><Relationship Id="rId4" Type="http://schemas.openxmlformats.org/officeDocument/2006/relationships/hyperlink" Target="https://www.hsph.harvard.edu/obesity-prevention-source/obesity-consequences/economic/" TargetMode="External"/><Relationship Id="rId9" Type="http://schemas.openxmlformats.org/officeDocument/2006/relationships/hyperlink" Target="http://tobaccocontrol.bmj.com/content/early/2013/05/25/tobaccocontrol-2012-05088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ChangeArrowheads="1"/>
          </p:cNvSpPr>
          <p:nvPr/>
        </p:nvSpPr>
        <p:spPr bwMode="auto">
          <a:xfrm>
            <a:off x="-23813" y="1447800"/>
            <a:ext cx="10310813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latin typeface="Arial" charset="0"/>
                <a:ea typeface="ヒラギノ角ゴ Pro W3" pitchFamily="1" charset="-128"/>
              </a:rPr>
              <a:t>Wellness and Lower Health Care Costs: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latin typeface="Arial" charset="0"/>
                <a:ea typeface="ヒラギノ角ゴ Pro W3" pitchFamily="1" charset="-128"/>
                <a:cs typeface="Arial" charset="0"/>
              </a:rPr>
              <a:t>Everything You Need to Know</a:t>
            </a:r>
            <a:endParaRPr lang="en-US" altLang="en-US" sz="4000" dirty="0">
              <a:latin typeface="Arial" charset="0"/>
              <a:ea typeface="ヒラギノ角ゴ Pro W3" pitchFamily="1" charset="-128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5100" y="3886200"/>
            <a:ext cx="7200900" cy="175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Steven </a:t>
            </a:r>
            <a:r>
              <a:rPr lang="en-US" dirty="0" err="1" smtClean="0"/>
              <a:t>Aldana</a:t>
            </a:r>
            <a:r>
              <a:rPr lang="en-US" dirty="0" smtClean="0"/>
              <a:t>, Ph.D.</a:t>
            </a:r>
          </a:p>
          <a:p>
            <a:pPr>
              <a:defRPr/>
            </a:pPr>
            <a:r>
              <a:rPr lang="en-US" dirty="0" smtClean="0"/>
              <a:t>CEO WellSteps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810000"/>
            <a:ext cx="1905000" cy="262702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Insurance Premiums, Earnings and Inflation, 1999-2012</a:t>
            </a:r>
          </a:p>
        </p:txBody>
      </p:sp>
      <p:graphicFrame>
        <p:nvGraphicFramePr>
          <p:cNvPr id="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403092"/>
              </p:ext>
            </p:extLst>
          </p:nvPr>
        </p:nvGraphicFramePr>
        <p:xfrm>
          <a:off x="647700" y="1676400"/>
          <a:ext cx="85731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4300" y="6475346"/>
            <a:ext cx="75392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http://kff.org/health-costs/slide/cumulative-increases-in-health-insurance-premiums-workers-contributions-to-premiums-inflation-and-workers-earnings-1999-2012/</a:t>
            </a:r>
          </a:p>
        </p:txBody>
      </p:sp>
      <p:sp>
        <p:nvSpPr>
          <p:cNvPr id="3" name="Up-Down Arrow 2"/>
          <p:cNvSpPr/>
          <p:nvPr/>
        </p:nvSpPr>
        <p:spPr>
          <a:xfrm>
            <a:off x="8724900" y="2667000"/>
            <a:ext cx="381000" cy="1676400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1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care costs have and will continue to increase.</a:t>
            </a:r>
          </a:p>
          <a:p>
            <a:r>
              <a:rPr lang="en-US" dirty="0" smtClean="0"/>
              <a:t>They will increase faster than salaries </a:t>
            </a:r>
            <a:r>
              <a:rPr lang="en-US" dirty="0" smtClean="0"/>
              <a:t>and inflation.</a:t>
            </a:r>
            <a:endParaRPr lang="en-US" dirty="0"/>
          </a:p>
          <a:p>
            <a:r>
              <a:rPr lang="en-US" dirty="0" smtClean="0"/>
              <a:t>Employers </a:t>
            </a:r>
            <a:r>
              <a:rPr lang="en-US" dirty="0" smtClean="0"/>
              <a:t>and employees will carry the burden.</a:t>
            </a:r>
          </a:p>
          <a:p>
            <a:r>
              <a:rPr lang="en-US" dirty="0" smtClean="0"/>
              <a:t>What can wellness do to slow the cost increases?</a:t>
            </a:r>
          </a:p>
        </p:txBody>
      </p:sp>
    </p:spTree>
    <p:extLst>
      <p:ext uri="{BB962C8B-B14F-4D97-AF65-F5344CB8AC3E}">
        <p14:creationId xmlns:p14="http://schemas.microsoft.com/office/powerpoint/2010/main" val="24775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Drivers of Health Care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Unhealthy behaviors</a:t>
            </a:r>
          </a:p>
          <a:p>
            <a:r>
              <a:rPr lang="en-US" sz="2800" dirty="0" smtClean="0"/>
              <a:t>Salary and drug costs</a:t>
            </a:r>
          </a:p>
          <a:p>
            <a:r>
              <a:rPr lang="en-US" sz="2800" dirty="0" smtClean="0"/>
              <a:t>Expensive technologies</a:t>
            </a:r>
          </a:p>
          <a:p>
            <a:r>
              <a:rPr lang="en-US" sz="2800" dirty="0" smtClean="0"/>
              <a:t>Fragmented care</a:t>
            </a:r>
          </a:p>
          <a:p>
            <a:r>
              <a:rPr lang="en-US" sz="2800" dirty="0" smtClean="0"/>
              <a:t>Lack of cost consideration</a:t>
            </a:r>
          </a:p>
          <a:p>
            <a:r>
              <a:rPr lang="en-US" sz="2800" dirty="0" smtClean="0"/>
              <a:t>Fee for service</a:t>
            </a:r>
          </a:p>
          <a:p>
            <a:r>
              <a:rPr lang="en-US" sz="2800" dirty="0" smtClean="0"/>
              <a:t>High admin costs</a:t>
            </a:r>
          </a:p>
          <a:p>
            <a:r>
              <a:rPr lang="en-US" sz="2800" dirty="0" smtClean="0"/>
              <a:t>End-of-life care</a:t>
            </a:r>
          </a:p>
          <a:p>
            <a:r>
              <a:rPr lang="en-US" sz="2800" dirty="0" smtClean="0"/>
              <a:t>Provider consolidation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" y="6523910"/>
            <a:ext cx="51435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/>
              <a:t>http://web1.millercenter.org/commissions/healthcare/HealthcareCommission-Report.pdf</a:t>
            </a:r>
          </a:p>
        </p:txBody>
      </p:sp>
    </p:spTree>
    <p:extLst>
      <p:ext uri="{BB962C8B-B14F-4D97-AF65-F5344CB8AC3E}">
        <p14:creationId xmlns:p14="http://schemas.microsoft.com/office/powerpoint/2010/main" val="81202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Reduction Strategies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92196" y="1662869"/>
            <a:ext cx="3880503" cy="45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/>
              <a:t>Drop insurance-cost shift</a:t>
            </a:r>
          </a:p>
          <a:p>
            <a:pPr marL="0" indent="0">
              <a:buNone/>
            </a:pPr>
            <a:r>
              <a:rPr lang="en-US" sz="2800" dirty="0" smtClean="0"/>
              <a:t>Change carriers</a:t>
            </a:r>
          </a:p>
          <a:p>
            <a:pPr marL="0" indent="0">
              <a:buNone/>
            </a:pPr>
            <a:r>
              <a:rPr lang="en-US" sz="2800" dirty="0" smtClean="0"/>
              <a:t>Negotiate rates</a:t>
            </a:r>
          </a:p>
          <a:p>
            <a:pPr marL="0" indent="0">
              <a:buNone/>
            </a:pPr>
            <a:r>
              <a:rPr lang="en-US" sz="2800" dirty="0" smtClean="0"/>
              <a:t>Self insure</a:t>
            </a:r>
          </a:p>
          <a:p>
            <a:pPr marL="0" indent="0">
              <a:buNone/>
            </a:pPr>
            <a:r>
              <a:rPr lang="en-US" sz="2800" dirty="0" smtClean="0"/>
              <a:t>High deductible plans</a:t>
            </a:r>
          </a:p>
          <a:p>
            <a:pPr marL="0" indent="0">
              <a:buNone/>
            </a:pPr>
            <a:r>
              <a:rPr lang="en-US" sz="2800" dirty="0" smtClean="0"/>
              <a:t>Onsite clinics</a:t>
            </a:r>
          </a:p>
          <a:p>
            <a:pPr marL="0" indent="0">
              <a:buNone/>
            </a:pPr>
            <a:r>
              <a:rPr lang="en-US" sz="2800" dirty="0" smtClean="0"/>
              <a:t>Disease management</a:t>
            </a:r>
          </a:p>
          <a:p>
            <a:pPr marL="0" indent="0">
              <a:buNone/>
            </a:pPr>
            <a:r>
              <a:rPr lang="en-US" sz="2800" dirty="0" smtClean="0"/>
              <a:t>Wellness</a:t>
            </a:r>
          </a:p>
        </p:txBody>
      </p:sp>
    </p:spTree>
    <p:extLst>
      <p:ext uri="{BB962C8B-B14F-4D97-AF65-F5344CB8AC3E}">
        <p14:creationId xmlns:p14="http://schemas.microsoft.com/office/powerpoint/2010/main" val="230477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503238"/>
            <a:ext cx="2343150" cy="1173162"/>
          </a:xfrm>
        </p:spPr>
        <p:txBody>
          <a:bodyPr/>
          <a:lstStyle/>
          <a:p>
            <a:r>
              <a:rPr lang="en-US" dirty="0" smtClean="0"/>
              <a:t>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Unhealthy behaviors</a:t>
            </a:r>
          </a:p>
          <a:p>
            <a:r>
              <a:rPr lang="en-US" sz="2800" dirty="0" smtClean="0"/>
              <a:t>Salary and drug costs</a:t>
            </a:r>
          </a:p>
          <a:p>
            <a:r>
              <a:rPr lang="en-US" sz="2800" dirty="0" smtClean="0"/>
              <a:t>Expensive technologies</a:t>
            </a:r>
          </a:p>
          <a:p>
            <a:r>
              <a:rPr lang="en-US" sz="2800" dirty="0" smtClean="0"/>
              <a:t>Fragmented care</a:t>
            </a:r>
          </a:p>
          <a:p>
            <a:r>
              <a:rPr lang="en-US" sz="2800" dirty="0" smtClean="0"/>
              <a:t>Lack of cost consideration</a:t>
            </a:r>
          </a:p>
          <a:p>
            <a:r>
              <a:rPr lang="en-US" sz="2800" dirty="0" smtClean="0"/>
              <a:t>Fee for service</a:t>
            </a:r>
          </a:p>
          <a:p>
            <a:r>
              <a:rPr lang="en-US" sz="2800" dirty="0" smtClean="0"/>
              <a:t>High admin costs</a:t>
            </a:r>
          </a:p>
          <a:p>
            <a:r>
              <a:rPr lang="en-US" sz="2800" dirty="0" smtClean="0"/>
              <a:t>End-of-life care</a:t>
            </a:r>
          </a:p>
          <a:p>
            <a:r>
              <a:rPr lang="en-US" sz="2800" dirty="0" smtClean="0"/>
              <a:t>Provider consolidation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92196" y="1662869"/>
            <a:ext cx="3880503" cy="45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Drop insurance-cost shift</a:t>
            </a:r>
          </a:p>
          <a:p>
            <a:pPr marL="0" indent="0">
              <a:buNone/>
            </a:pPr>
            <a:r>
              <a:rPr lang="en-US" sz="2800" dirty="0" smtClean="0"/>
              <a:t>Change carriers</a:t>
            </a:r>
          </a:p>
          <a:p>
            <a:pPr marL="0" indent="0">
              <a:buNone/>
            </a:pPr>
            <a:r>
              <a:rPr lang="en-US" sz="2800" dirty="0" smtClean="0"/>
              <a:t>Negotiate rates</a:t>
            </a:r>
          </a:p>
          <a:p>
            <a:pPr marL="0" indent="0">
              <a:buNone/>
            </a:pPr>
            <a:r>
              <a:rPr lang="en-US" sz="2800" dirty="0" smtClean="0"/>
              <a:t>Self insure</a:t>
            </a:r>
          </a:p>
          <a:p>
            <a:pPr marL="0" indent="0">
              <a:buNone/>
            </a:pPr>
            <a:r>
              <a:rPr lang="en-US" sz="2800" dirty="0" smtClean="0"/>
              <a:t>High deductible plans</a:t>
            </a:r>
          </a:p>
          <a:p>
            <a:pPr marL="0" indent="0">
              <a:buNone/>
            </a:pPr>
            <a:r>
              <a:rPr lang="en-US" sz="2800" dirty="0" smtClean="0"/>
              <a:t>Onsite clinics</a:t>
            </a:r>
          </a:p>
          <a:p>
            <a:pPr marL="0" indent="0">
              <a:buNone/>
            </a:pPr>
            <a:r>
              <a:rPr lang="en-US" sz="2800" dirty="0" smtClean="0"/>
              <a:t>Disease management</a:t>
            </a:r>
          </a:p>
          <a:p>
            <a:pPr marL="0" indent="0">
              <a:buNone/>
            </a:pPr>
            <a:r>
              <a:rPr lang="en-US" sz="2800" dirty="0" smtClean="0"/>
              <a:t>Wellness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515100" y="503238"/>
            <a:ext cx="257175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9pPr>
          </a:lstStyle>
          <a:p>
            <a:r>
              <a:rPr lang="en-US" dirty="0" smtClean="0"/>
              <a:t>Strategies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467100" y="3505200"/>
            <a:ext cx="2895600" cy="1447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1"/>
          </p:cNvCxnSpPr>
          <p:nvPr/>
        </p:nvCxnSpPr>
        <p:spPr>
          <a:xfrm flipH="1">
            <a:off x="4762502" y="3948869"/>
            <a:ext cx="152969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1"/>
          </p:cNvCxnSpPr>
          <p:nvPr/>
        </p:nvCxnSpPr>
        <p:spPr>
          <a:xfrm flipH="1">
            <a:off x="3162302" y="3948869"/>
            <a:ext cx="3129894" cy="5469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4076700" y="2438400"/>
            <a:ext cx="2215497" cy="2057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229100" y="4495800"/>
            <a:ext cx="2063097" cy="137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3467100" y="3467100"/>
            <a:ext cx="2895600" cy="1485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5" idx="1"/>
          </p:cNvCxnSpPr>
          <p:nvPr/>
        </p:nvCxnSpPr>
        <p:spPr>
          <a:xfrm flipH="1" flipV="1">
            <a:off x="4381502" y="2895601"/>
            <a:ext cx="1910694" cy="10532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162300" y="4953000"/>
            <a:ext cx="32004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076701" y="2438400"/>
            <a:ext cx="2215496" cy="3048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000500" y="1905000"/>
            <a:ext cx="2291697" cy="3581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305300" y="3048000"/>
            <a:ext cx="1986897" cy="2438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086101" y="4495800"/>
            <a:ext cx="3206095" cy="990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3467100" y="4991100"/>
            <a:ext cx="2825096" cy="495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98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0" y="503238"/>
            <a:ext cx="2343150" cy="1173162"/>
          </a:xfrm>
        </p:spPr>
        <p:txBody>
          <a:bodyPr/>
          <a:lstStyle/>
          <a:p>
            <a:r>
              <a:rPr lang="en-US" dirty="0" smtClean="0"/>
              <a:t>Drivers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Unhealthy behaviors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Salary and drug costs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Expensive technologies</a:t>
            </a:r>
          </a:p>
          <a:p>
            <a:r>
              <a:rPr lang="en-US" sz="2800" dirty="0" smtClean="0"/>
              <a:t>Fragmented care</a:t>
            </a:r>
          </a:p>
          <a:p>
            <a:r>
              <a:rPr lang="en-US" sz="2800" dirty="0" smtClean="0"/>
              <a:t>Lack of cost consideration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Fee for service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High admin costs</a:t>
            </a:r>
          </a:p>
          <a:p>
            <a:r>
              <a:rPr lang="en-US" sz="2800" dirty="0" smtClean="0"/>
              <a:t>End-of-life care</a:t>
            </a:r>
          </a:p>
          <a:p>
            <a:r>
              <a:rPr lang="en-US" sz="2800" dirty="0" smtClean="0"/>
              <a:t>Provider consolidation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92196" y="1662869"/>
            <a:ext cx="3880503" cy="457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Drop insurance-cost shift</a:t>
            </a:r>
          </a:p>
          <a:p>
            <a:pPr marL="0" indent="0">
              <a:buNone/>
            </a:pPr>
            <a:r>
              <a:rPr lang="en-US" sz="2800" dirty="0" smtClean="0"/>
              <a:t>Change carriers</a:t>
            </a:r>
          </a:p>
          <a:p>
            <a:pPr marL="0" indent="0">
              <a:buNone/>
            </a:pPr>
            <a:r>
              <a:rPr lang="en-US" sz="2800" dirty="0" smtClean="0"/>
              <a:t>Negotiate rates</a:t>
            </a:r>
          </a:p>
          <a:p>
            <a:pPr marL="0" indent="0">
              <a:buNone/>
            </a:pPr>
            <a:r>
              <a:rPr lang="en-US" sz="2800" dirty="0" smtClean="0"/>
              <a:t>Self insure</a:t>
            </a:r>
          </a:p>
          <a:p>
            <a:pPr marL="0" indent="0">
              <a:buNone/>
            </a:pPr>
            <a:r>
              <a:rPr lang="en-US" sz="2800" dirty="0" smtClean="0"/>
              <a:t>High deductible plans</a:t>
            </a:r>
          </a:p>
          <a:p>
            <a:pPr marL="0" indent="0">
              <a:buNone/>
            </a:pPr>
            <a:r>
              <a:rPr lang="en-US" sz="2800" dirty="0" smtClean="0"/>
              <a:t>Onsite clinics</a:t>
            </a:r>
          </a:p>
          <a:p>
            <a:pPr marL="0" indent="0">
              <a:buNone/>
            </a:pPr>
            <a:r>
              <a:rPr lang="en-US" sz="2800" dirty="0" smtClean="0"/>
              <a:t>Disease management</a:t>
            </a:r>
          </a:p>
          <a:p>
            <a:pPr marL="0" indent="0">
              <a:buNone/>
            </a:pPr>
            <a:r>
              <a:rPr lang="en-US" sz="2800" dirty="0" smtClean="0"/>
              <a:t>Wellness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515100" y="503238"/>
            <a:ext cx="257175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9pPr>
          </a:lstStyle>
          <a:p>
            <a:r>
              <a:rPr lang="en-US" dirty="0" smtClean="0"/>
              <a:t>Strategies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4076701" y="2438400"/>
            <a:ext cx="2215496" cy="3048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000500" y="1905000"/>
            <a:ext cx="2291697" cy="3581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4305300" y="3048000"/>
            <a:ext cx="1986897" cy="2438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3086101" y="4495800"/>
            <a:ext cx="3206095" cy="990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3467100" y="4991100"/>
            <a:ext cx="2825096" cy="495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22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5300" y="1600201"/>
            <a:ext cx="5467350" cy="3581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Health Care Cost Control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www.wellsteps.com/infographics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Self insure saves 4-7%  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High </a:t>
            </a:r>
            <a:r>
              <a:rPr lang="en-US" sz="2400" dirty="0"/>
              <a:t>deductibles save 5-14%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43746"/>
            <a:ext cx="2806232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93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86456427"/>
              </p:ext>
            </p:extLst>
          </p:nvPr>
        </p:nvGraphicFramePr>
        <p:xfrm>
          <a:off x="571500" y="1447800"/>
          <a:ext cx="8776097" cy="5372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38714" y="4270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9pPr>
          </a:lstStyle>
          <a:p>
            <a:pPr eaLnBrk="1" hangingPunct="1">
              <a:defRPr/>
            </a:pPr>
            <a:r>
              <a:rPr lang="en-US" sz="3500" dirty="0" smtClean="0">
                <a:ea typeface="+mj-ea"/>
              </a:rPr>
              <a:t>Where Your Insurance Premium Goes</a:t>
            </a:r>
            <a:endParaRPr lang="en-US" sz="35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1630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352800"/>
            <a:ext cx="9258300" cy="1143000"/>
          </a:xfrm>
        </p:spPr>
        <p:txBody>
          <a:bodyPr/>
          <a:lstStyle/>
          <a:p>
            <a:r>
              <a:rPr lang="en-US" dirty="0" smtClean="0"/>
              <a:t>You save the most when you stay out of the health care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4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Example of the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1752599"/>
            <a:ext cx="8686800" cy="396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20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9762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966693"/>
              </p:ext>
            </p:extLst>
          </p:nvPr>
        </p:nvGraphicFramePr>
        <p:xfrm>
          <a:off x="800100" y="1600200"/>
          <a:ext cx="7433072" cy="4955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9" name="Chart" r:id="rId3" imgW="6858172" imgH="4572038" progId="MSGraph.Chart.8">
                  <p:embed followColorScheme="full"/>
                </p:oleObj>
              </mc:Choice>
              <mc:Fallback>
                <p:oleObj name="Chart" r:id="rId3" imgW="6858172" imgH="457203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600200"/>
                        <a:ext cx="7433072" cy="49553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89764" name="Text Box 4"/>
          <p:cNvSpPr txBox="1">
            <a:spLocks noChangeArrowheads="1"/>
          </p:cNvSpPr>
          <p:nvPr/>
        </p:nvSpPr>
        <p:spPr bwMode="auto">
          <a:xfrm>
            <a:off x="8115300" y="2133600"/>
            <a:ext cx="179363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Today </a:t>
            </a:r>
            <a:r>
              <a:rPr lang="en-US" altLang="en-US" dirty="0" smtClean="0"/>
              <a:t>18% </a:t>
            </a:r>
            <a:endParaRPr lang="en-US" altLang="en-US" dirty="0"/>
          </a:p>
          <a:p>
            <a:r>
              <a:rPr lang="en-US" altLang="en-US" dirty="0"/>
              <a:t>of GDP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66750" y="4270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9pPr>
          </a:lstStyle>
          <a:p>
            <a:r>
              <a:rPr lang="en-US" dirty="0" smtClean="0"/>
              <a:t>Percent of GDP Going to Health 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909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Inadequate Physical Activity and Health Care</a:t>
            </a:r>
            <a:br>
              <a:rPr lang="en-US" sz="3200" dirty="0"/>
            </a:br>
            <a:r>
              <a:rPr lang="en-US" sz="3200" dirty="0"/>
              <a:t>Expenditures in the United States</a:t>
            </a:r>
          </a:p>
        </p:txBody>
      </p:sp>
      <p:sp>
        <p:nvSpPr>
          <p:cNvPr id="3" name="Rectangle 2"/>
          <p:cNvSpPr/>
          <p:nvPr/>
        </p:nvSpPr>
        <p:spPr>
          <a:xfrm>
            <a:off x="952500" y="1828800"/>
            <a:ext cx="8610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National Health </a:t>
            </a:r>
            <a:r>
              <a:rPr lang="en-US" dirty="0" smtClean="0"/>
              <a:t>Interview Survey </a:t>
            </a:r>
            <a:r>
              <a:rPr lang="en-US" dirty="0"/>
              <a:t>(2004–2010) </a:t>
            </a:r>
            <a:r>
              <a:rPr lang="en-US" dirty="0" smtClean="0"/>
              <a:t>merged </a:t>
            </a:r>
            <a:r>
              <a:rPr lang="en-US" dirty="0"/>
              <a:t>with </a:t>
            </a:r>
            <a:r>
              <a:rPr lang="en-US" dirty="0" smtClean="0"/>
              <a:t>Medical Expenditure </a:t>
            </a:r>
            <a:r>
              <a:rPr lang="en-US" dirty="0"/>
              <a:t>Panel </a:t>
            </a:r>
            <a:r>
              <a:rPr lang="en-US" dirty="0" smtClean="0"/>
              <a:t>Survey</a:t>
            </a:r>
          </a:p>
          <a:p>
            <a:endParaRPr lang="en-US" dirty="0" smtClean="0"/>
          </a:p>
          <a:p>
            <a:r>
              <a:rPr lang="en-US" dirty="0" smtClean="0"/>
              <a:t>58,000 US adults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" y="6400800"/>
            <a:ext cx="51435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u="sng" dirty="0">
                <a:hlinkClick r:id="rId2"/>
              </a:rPr>
              <a:t>https://www.cdc.gov/nccdphp/dnpao/docs/carlson-physical-activity-and-healthcare-expenditures-final-508tagged.pdf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7507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Inadequate Physical Activity and Health Care</a:t>
            </a:r>
            <a:br>
              <a:rPr lang="en-US" sz="3200" dirty="0"/>
            </a:br>
            <a:r>
              <a:rPr lang="en-US" sz="3200" dirty="0"/>
              <a:t>Expenditures in the United </a:t>
            </a:r>
            <a:r>
              <a:rPr lang="en-US" sz="3200" dirty="0" smtClean="0"/>
              <a:t>States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716797455"/>
              </p:ext>
            </p:extLst>
          </p:nvPr>
        </p:nvGraphicFramePr>
        <p:xfrm>
          <a:off x="1638300" y="1752600"/>
          <a:ext cx="685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ight Brace 3"/>
          <p:cNvSpPr/>
          <p:nvPr/>
        </p:nvSpPr>
        <p:spPr>
          <a:xfrm>
            <a:off x="7734300" y="2209800"/>
            <a:ext cx="533400" cy="16764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67700" y="2878723"/>
            <a:ext cx="931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+$1,313</a:t>
            </a:r>
            <a:endParaRPr lang="en-US" sz="1600" dirty="0"/>
          </a:p>
        </p:txBody>
      </p:sp>
      <p:sp>
        <p:nvSpPr>
          <p:cNvPr id="6" name="Right Brace 5"/>
          <p:cNvSpPr/>
          <p:nvPr/>
        </p:nvSpPr>
        <p:spPr>
          <a:xfrm>
            <a:off x="5829299" y="3124200"/>
            <a:ext cx="462643" cy="762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86500" y="3335923"/>
            <a:ext cx="760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+$576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2781300" y="6172200"/>
            <a:ext cx="1505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(≥</a:t>
            </a:r>
            <a:r>
              <a:rPr lang="en-US" sz="1400" dirty="0"/>
              <a:t>150 </a:t>
            </a:r>
            <a:r>
              <a:rPr lang="en-US" sz="1400" dirty="0" smtClean="0"/>
              <a:t>min/week)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9712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of Health Care Costs Caused By: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536703960"/>
              </p:ext>
            </p:extLst>
          </p:nvPr>
        </p:nvGraphicFramePr>
        <p:xfrm>
          <a:off x="1333500" y="1524000"/>
          <a:ext cx="7620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7581900" y="2819400"/>
            <a:ext cx="1295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03671" y="3657600"/>
            <a:ext cx="12954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" y="2057400"/>
            <a:ext cx="2238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$3 trillion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236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of Health Care Costs Caused By: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470784061"/>
              </p:ext>
            </p:extLst>
          </p:nvPr>
        </p:nvGraphicFramePr>
        <p:xfrm>
          <a:off x="1333500" y="1524000"/>
          <a:ext cx="7620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53500" y="653160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See References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419100" y="2057400"/>
            <a:ext cx="22381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$3 trillion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7505700" y="51816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Add substance abuse, stress, accidents, diet, </a:t>
            </a:r>
            <a:r>
              <a:rPr lang="en-US" sz="1600" dirty="0" err="1" smtClean="0"/>
              <a:t>etc</a:t>
            </a:r>
            <a:r>
              <a:rPr lang="en-US" sz="1600" dirty="0" smtClean="0"/>
              <a:t>  total = 70%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0773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Health Care Costs per Condition per Person per Year 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634880017"/>
              </p:ext>
            </p:extLst>
          </p:nvPr>
        </p:nvGraphicFramePr>
        <p:xfrm>
          <a:off x="1714500" y="1752600"/>
          <a:ext cx="685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53500" y="6531605"/>
            <a:ext cx="1219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See References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9265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819400"/>
            <a:ext cx="9258300" cy="1143000"/>
          </a:xfrm>
        </p:spPr>
        <p:txBody>
          <a:bodyPr/>
          <a:lstStyle/>
          <a:p>
            <a:r>
              <a:rPr lang="en-US" sz="2800" dirty="0"/>
              <a:t>For every 1% drop in total cholesterol, the risk</a:t>
            </a:r>
            <a:br>
              <a:rPr lang="en-US" sz="2800" dirty="0"/>
            </a:br>
            <a:r>
              <a:rPr lang="en-US" sz="2800" dirty="0"/>
              <a:t>of having a heart attack drops by </a:t>
            </a:r>
            <a:r>
              <a:rPr lang="en-US" sz="2800" dirty="0" smtClean="0"/>
              <a:t>2–3%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For </a:t>
            </a:r>
            <a:r>
              <a:rPr lang="en-US" sz="2800" dirty="0"/>
              <a:t>every one-point </a:t>
            </a:r>
            <a:r>
              <a:rPr lang="en-US" sz="2800" dirty="0" smtClean="0"/>
              <a:t>drop in </a:t>
            </a:r>
            <a:r>
              <a:rPr lang="en-US" sz="2800" dirty="0"/>
              <a:t>elevated diastolic blood </a:t>
            </a:r>
            <a:r>
              <a:rPr lang="en-US" sz="2800" dirty="0" smtClean="0"/>
              <a:t>pressure</a:t>
            </a:r>
            <a:r>
              <a:rPr lang="en-US" sz="2800" dirty="0"/>
              <a:t>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there </a:t>
            </a:r>
            <a:r>
              <a:rPr lang="en-US" sz="2800" dirty="0"/>
              <a:t>is another 2–3% drop in </a:t>
            </a:r>
            <a:r>
              <a:rPr lang="en-US" sz="2800" dirty="0" smtClean="0"/>
              <a:t>heart attack risk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410700" y="6400800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2"/>
              </a:rPr>
              <a:t>NEJM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08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25" y="6400800"/>
            <a:ext cx="3486150" cy="334962"/>
          </a:xfrm>
        </p:spPr>
        <p:txBody>
          <a:bodyPr/>
          <a:lstStyle/>
          <a:p>
            <a:r>
              <a:rPr lang="en-US" sz="1100" dirty="0">
                <a:hlinkClick r:id="rId2"/>
              </a:rPr>
              <a:t>http://www.nejm.org/doi/pdf/10.1056/NEJMsa020614</a:t>
            </a:r>
            <a:endParaRPr lang="en-US" sz="1100" dirty="0"/>
          </a:p>
        </p:txBody>
      </p:sp>
      <p:pic>
        <p:nvPicPr>
          <p:cNvPr id="94210" name="Picture 2" descr="Image result for seniors wal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133600"/>
            <a:ext cx="2505075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2" name="Picture 4" descr="Image result for sedentary sen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590800"/>
            <a:ext cx="4419600" cy="235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9pPr>
          </a:lstStyle>
          <a:p>
            <a:r>
              <a:rPr lang="en-US" dirty="0" smtClean="0"/>
              <a:t>Comparison of Health Care Costs </a:t>
            </a:r>
          </a:p>
          <a:p>
            <a:r>
              <a:rPr lang="en-US" dirty="0" smtClean="0"/>
              <a:t>to End of Life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48300" y="3382263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vs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23900" y="5332891"/>
            <a:ext cx="52069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Difference in lifespan, little difference</a:t>
            </a:r>
          </a:p>
          <a:p>
            <a:r>
              <a:rPr lang="en-US" dirty="0" smtClean="0"/>
              <a:t> in medical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Randomized Clinical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only valid studies?</a:t>
            </a:r>
          </a:p>
          <a:p>
            <a:r>
              <a:rPr lang="en-US" dirty="0" smtClean="0"/>
              <a:t>Other studies?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6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no proof tobacco kills</a:t>
            </a:r>
            <a:endParaRPr lang="en-US" dirty="0"/>
          </a:p>
        </p:txBody>
      </p:sp>
      <p:pic>
        <p:nvPicPr>
          <p:cNvPr id="96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752600"/>
            <a:ext cx="7010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2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is no proof seatbelts save lives</a:t>
            </a:r>
            <a:endParaRPr lang="en-US" dirty="0"/>
          </a:p>
        </p:txBody>
      </p:sp>
      <p:pic>
        <p:nvPicPr>
          <p:cNvPr id="972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160020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74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931" name="Text Box 3"/>
          <p:cNvSpPr txBox="1"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200" b="1"/>
              <a:t>U.S. Health Care as a Percentage of the GDP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599751"/>
            <a:ext cx="4495800" cy="280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830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proof of the health benefits of organic foods</a:t>
            </a:r>
            <a:endParaRPr lang="en-US" dirty="0"/>
          </a:p>
        </p:txBody>
      </p:sp>
      <p:pic>
        <p:nvPicPr>
          <p:cNvPr id="983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752600"/>
            <a:ext cx="6228449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21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Companies don’t like to be randomized.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4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1828800"/>
            <a:ext cx="3429000" cy="228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Yet, Common Sense Prevails</a:t>
            </a:r>
            <a:endParaRPr lang="en-US" dirty="0"/>
          </a:p>
        </p:txBody>
      </p:sp>
      <p:pic>
        <p:nvPicPr>
          <p:cNvPr id="962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828800"/>
            <a:ext cx="34477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42900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0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the </a:t>
            </a:r>
            <a:r>
              <a:rPr lang="en-US" dirty="0" smtClean="0"/>
              <a:t>studies </a:t>
            </a:r>
            <a:r>
              <a:rPr lang="en-US" dirty="0" smtClean="0"/>
              <a:t>behind: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600201"/>
            <a:ext cx="9258300" cy="2971800"/>
          </a:xfrm>
        </p:spPr>
        <p:txBody>
          <a:bodyPr/>
          <a:lstStyle/>
          <a:p>
            <a:r>
              <a:rPr lang="en-US" sz="2400" dirty="0" smtClean="0"/>
              <a:t>Retirement package</a:t>
            </a:r>
            <a:endParaRPr lang="en-US" sz="2400" dirty="0"/>
          </a:p>
          <a:p>
            <a:r>
              <a:rPr lang="en-US" sz="2400" dirty="0" smtClean="0"/>
              <a:t>Paid time off (PTO)</a:t>
            </a:r>
            <a:endParaRPr lang="en-US" sz="2400" dirty="0" smtClean="0"/>
          </a:p>
          <a:p>
            <a:r>
              <a:rPr lang="en-US" sz="2400" dirty="0" smtClean="0"/>
              <a:t>Safety programs</a:t>
            </a:r>
          </a:p>
          <a:p>
            <a:r>
              <a:rPr lang="en-US" sz="2400" dirty="0" smtClean="0"/>
              <a:t>Health care </a:t>
            </a:r>
            <a:r>
              <a:rPr lang="en-US" sz="2400" dirty="0" smtClean="0"/>
              <a:t>benefits</a:t>
            </a:r>
            <a:endParaRPr lang="en-US" sz="2400" dirty="0" smtClean="0"/>
          </a:p>
          <a:p>
            <a:r>
              <a:rPr lang="en-US" sz="2400" dirty="0" smtClean="0"/>
              <a:t>Vacation days</a:t>
            </a:r>
            <a:endParaRPr lang="en-US" sz="2400" dirty="0" smtClean="0"/>
          </a:p>
          <a:p>
            <a:r>
              <a:rPr lang="en-US" sz="2400" dirty="0" smtClean="0"/>
              <a:t>Company app</a:t>
            </a:r>
            <a:endParaRPr lang="en-US" sz="2400" dirty="0" smtClean="0"/>
          </a:p>
          <a:p>
            <a:pPr marL="0" indent="0">
              <a:buNone/>
            </a:pPr>
            <a:endParaRPr lang="en-US" sz="2400" u="sng" dirty="0" smtClean="0"/>
          </a:p>
        </p:txBody>
      </p:sp>
      <p:sp>
        <p:nvSpPr>
          <p:cNvPr id="4" name="Rectangle 3"/>
          <p:cNvSpPr/>
          <p:nvPr/>
        </p:nvSpPr>
        <p:spPr>
          <a:xfrm>
            <a:off x="2247900" y="4724400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/>
              <a:t>Name a single business strategy with </a:t>
            </a:r>
          </a:p>
          <a:p>
            <a:pPr marL="0" indent="0" algn="ctr">
              <a:buNone/>
            </a:pPr>
            <a:r>
              <a:rPr lang="en-US" dirty="0"/>
              <a:t>more science behind it than wellness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04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1165225" y="2173288"/>
            <a:ext cx="1841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7366000" y="2027238"/>
            <a:ext cx="2779713" cy="2773362"/>
          </a:xfrm>
          <a:prstGeom prst="ellipse">
            <a:avLst/>
          </a:prstGeom>
          <a:solidFill>
            <a:srgbClr val="FFA00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Health Care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Costs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04813" y="2609850"/>
            <a:ext cx="2487612" cy="1638300"/>
          </a:xfrm>
          <a:prstGeom prst="notchedRightArrow">
            <a:avLst>
              <a:gd name="adj1" fmla="val 76417"/>
              <a:gd name="adj2" fmla="val 29553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Unhealthy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behaviors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676525" y="2609850"/>
            <a:ext cx="2489200" cy="1638300"/>
          </a:xfrm>
          <a:prstGeom prst="notchedRightArrow">
            <a:avLst>
              <a:gd name="adj1" fmla="val 76417"/>
              <a:gd name="adj2" fmla="val 29572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Health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risks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948238" y="2609850"/>
            <a:ext cx="2489200" cy="1638300"/>
          </a:xfrm>
          <a:prstGeom prst="notchedRightArrow">
            <a:avLst>
              <a:gd name="adj1" fmla="val 76417"/>
              <a:gd name="adj2" fmla="val 29572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Chronic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disease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19088" y="189371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9pPr>
          </a:lstStyle>
          <a:p>
            <a:r>
              <a:rPr lang="en-US" dirty="0" smtClean="0"/>
              <a:t>Wellness Model</a:t>
            </a:r>
          </a:p>
        </p:txBody>
      </p:sp>
    </p:spTree>
    <p:extLst>
      <p:ext uri="{BB962C8B-B14F-4D97-AF65-F5344CB8AC3E}">
        <p14:creationId xmlns:p14="http://schemas.microsoft.com/office/powerpoint/2010/main" val="221823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7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429000"/>
            <a:ext cx="9258300" cy="1143000"/>
          </a:xfrm>
        </p:spPr>
        <p:txBody>
          <a:bodyPr/>
          <a:lstStyle/>
          <a:p>
            <a:r>
              <a:rPr lang="en-US" dirty="0" smtClean="0"/>
              <a:t>Most health care costs are caused by poor lifestyle behaviors.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1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14490" y="1600200"/>
            <a:ext cx="7291387" cy="4495800"/>
            <a:chOff x="1614488" y="1600200"/>
            <a:chExt cx="7290676" cy="4495800"/>
          </a:xfrm>
        </p:grpSpPr>
        <p:pic>
          <p:nvPicPr>
            <p:cNvPr id="13316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440" y="1828800"/>
              <a:ext cx="6359724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17" name="Text Box 4"/>
            <p:cNvSpPr txBox="1">
              <a:spLocks noChangeArrowheads="1"/>
            </p:cNvSpPr>
            <p:nvPr/>
          </p:nvSpPr>
          <p:spPr bwMode="auto">
            <a:xfrm>
              <a:off x="1614488" y="3846513"/>
              <a:ext cx="260389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98038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D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Awareness and Education</a:t>
              </a:r>
            </a:p>
          </p:txBody>
        </p:sp>
        <p:sp>
          <p:nvSpPr>
            <p:cNvPr id="13318" name="Text Box 5"/>
            <p:cNvSpPr txBox="1">
              <a:spLocks noChangeArrowheads="1"/>
            </p:cNvSpPr>
            <p:nvPr/>
          </p:nvSpPr>
          <p:spPr bwMode="auto">
            <a:xfrm>
              <a:off x="3214688" y="3184525"/>
              <a:ext cx="260389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98038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D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Motivation</a:t>
              </a:r>
            </a:p>
          </p:txBody>
        </p:sp>
        <p:sp>
          <p:nvSpPr>
            <p:cNvPr id="13319" name="Text Box 6"/>
            <p:cNvSpPr txBox="1">
              <a:spLocks noChangeArrowheads="1"/>
            </p:cNvSpPr>
            <p:nvPr/>
          </p:nvSpPr>
          <p:spPr bwMode="auto">
            <a:xfrm>
              <a:off x="4329113" y="2498725"/>
              <a:ext cx="298965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98038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D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Tahoma" pitchFamily="34" charset="0"/>
                </a:rPr>
                <a:t>  Skills and Tools</a:t>
              </a:r>
            </a:p>
          </p:txBody>
        </p:sp>
        <p:sp>
          <p:nvSpPr>
            <p:cNvPr id="13320" name="Text Box 7"/>
            <p:cNvSpPr txBox="1">
              <a:spLocks noChangeArrowheads="1"/>
            </p:cNvSpPr>
            <p:nvPr/>
          </p:nvSpPr>
          <p:spPr bwMode="auto">
            <a:xfrm>
              <a:off x="5888237" y="1600200"/>
              <a:ext cx="231457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98038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D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      Policy and Environment</a:t>
              </a: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319088" y="189371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9pPr>
          </a:lstStyle>
          <a:p>
            <a:r>
              <a:rPr lang="en-US" dirty="0" smtClean="0"/>
              <a:t>Behavior Change is the Key</a:t>
            </a:r>
          </a:p>
        </p:txBody>
      </p:sp>
    </p:spTree>
    <p:extLst>
      <p:ext uri="{BB962C8B-B14F-4D97-AF65-F5344CB8AC3E}">
        <p14:creationId xmlns:p14="http://schemas.microsoft.com/office/powerpoint/2010/main" val="41009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1"/>
          <p:cNvGrpSpPr>
            <a:grpSpLocks/>
          </p:cNvGrpSpPr>
          <p:nvPr/>
        </p:nvGrpSpPr>
        <p:grpSpPr bwMode="auto">
          <a:xfrm>
            <a:off x="1614490" y="1600200"/>
            <a:ext cx="7291387" cy="4495800"/>
            <a:chOff x="1614488" y="1600200"/>
            <a:chExt cx="7290676" cy="4495800"/>
          </a:xfrm>
        </p:grpSpPr>
        <p:pic>
          <p:nvPicPr>
            <p:cNvPr id="75784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440" y="1828800"/>
              <a:ext cx="6359724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5785" name="Text Box 4"/>
            <p:cNvSpPr txBox="1">
              <a:spLocks noChangeArrowheads="1"/>
            </p:cNvSpPr>
            <p:nvPr/>
          </p:nvSpPr>
          <p:spPr bwMode="auto">
            <a:xfrm>
              <a:off x="1614488" y="3846513"/>
              <a:ext cx="260389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98038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D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Awareness and Education</a:t>
              </a:r>
            </a:p>
          </p:txBody>
        </p:sp>
        <p:sp>
          <p:nvSpPr>
            <p:cNvPr id="75786" name="Text Box 5"/>
            <p:cNvSpPr txBox="1">
              <a:spLocks noChangeArrowheads="1"/>
            </p:cNvSpPr>
            <p:nvPr/>
          </p:nvSpPr>
          <p:spPr bwMode="auto">
            <a:xfrm>
              <a:off x="3214688" y="3184525"/>
              <a:ext cx="260389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98038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D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Motivation</a:t>
              </a:r>
            </a:p>
          </p:txBody>
        </p:sp>
        <p:sp>
          <p:nvSpPr>
            <p:cNvPr id="75787" name="Text Box 6"/>
            <p:cNvSpPr txBox="1">
              <a:spLocks noChangeArrowheads="1"/>
            </p:cNvSpPr>
            <p:nvPr/>
          </p:nvSpPr>
          <p:spPr bwMode="auto">
            <a:xfrm>
              <a:off x="4329113" y="2498725"/>
              <a:ext cx="298965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98038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D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Tahoma" pitchFamily="34" charset="0"/>
                </a:rPr>
                <a:t>  Skills and Tools</a:t>
              </a:r>
            </a:p>
          </p:txBody>
        </p:sp>
        <p:sp>
          <p:nvSpPr>
            <p:cNvPr id="75788" name="Text Box 7"/>
            <p:cNvSpPr txBox="1">
              <a:spLocks noChangeArrowheads="1"/>
            </p:cNvSpPr>
            <p:nvPr/>
          </p:nvSpPr>
          <p:spPr bwMode="auto">
            <a:xfrm>
              <a:off x="5888237" y="1600200"/>
              <a:ext cx="231457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98038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D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ヒラギノ角ゴ Pro W3"/>
                  <a:cs typeface="ヒラギノ角ゴ Pro W3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      Policy and Environment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914900" y="5257804"/>
            <a:ext cx="6303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/>
              <a:t>5%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588125" y="3846516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/>
              <a:t>30%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581901" y="3011492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/>
              <a:t>25%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383589" y="2262191"/>
            <a:ext cx="801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/>
            <a:r>
              <a:rPr lang="en-US"/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342809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Find </a:t>
            </a:r>
            <a:r>
              <a:rPr lang="en-US" dirty="0"/>
              <a:t>a reason to </a:t>
            </a:r>
            <a:r>
              <a:rPr lang="en-US" dirty="0" smtClean="0"/>
              <a:t>change</a:t>
            </a:r>
            <a:endParaRPr lang="en-US" dirty="0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614490" y="1600200"/>
            <a:ext cx="7291387" cy="4495800"/>
            <a:chOff x="1614488" y="1600200"/>
            <a:chExt cx="7290676" cy="4495800"/>
          </a:xfrm>
        </p:grpSpPr>
        <p:pic>
          <p:nvPicPr>
            <p:cNvPr id="18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440" y="1828800"/>
              <a:ext cx="6359724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1614488" y="3846513"/>
              <a:ext cx="260389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98038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D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Awareness and Education</a:t>
              </a: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3214688" y="3184525"/>
              <a:ext cx="260389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98038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D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Motivation</a:t>
              </a:r>
            </a:p>
          </p:txBody>
        </p:sp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4329113" y="2498725"/>
              <a:ext cx="298965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98038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D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Tahoma" pitchFamily="34" charset="0"/>
                </a:rPr>
                <a:t>  Skills and Tools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5888237" y="1600200"/>
              <a:ext cx="231457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98038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D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      Policy and Environment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1449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33" y="3276600"/>
            <a:ext cx="4610100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1614490" y="3846513"/>
            <a:ext cx="260415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9803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D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Awareness and Education</a:t>
            </a:r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3214846" y="3184525"/>
            <a:ext cx="260415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9803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D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Motivation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Find </a:t>
            </a:r>
            <a:r>
              <a:rPr lang="en-US" dirty="0"/>
              <a:t>a reason to </a:t>
            </a:r>
            <a:r>
              <a:rPr lang="en-US" dirty="0" smtClean="0"/>
              <a:t>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931" name="Text Box 3"/>
          <p:cNvSpPr txBox="1"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200" b="1"/>
              <a:t>U.S. Health Care as a Percentage of the GDP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5000275"/>
            <a:ext cx="2247900" cy="140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00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Find </a:t>
            </a:r>
            <a:r>
              <a:rPr lang="en-US" dirty="0"/>
              <a:t>a reason to </a:t>
            </a:r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Awareness </a:t>
            </a:r>
          </a:p>
          <a:p>
            <a:pPr lvl="1"/>
            <a:r>
              <a:rPr lang="en-US" dirty="0" smtClean="0"/>
              <a:t>Biometric screening, HRA, education, preventive screening</a:t>
            </a:r>
            <a:endParaRPr lang="en-US" dirty="0"/>
          </a:p>
          <a:p>
            <a:r>
              <a:rPr lang="en-US" dirty="0" smtClean="0"/>
              <a:t>Motivation</a:t>
            </a:r>
          </a:p>
          <a:p>
            <a:pPr lvl="1"/>
            <a:r>
              <a:rPr lang="en-US" dirty="0" smtClean="0"/>
              <a:t>Intrinsic </a:t>
            </a:r>
            <a:r>
              <a:rPr lang="en-US" dirty="0" err="1" smtClean="0"/>
              <a:t>vs</a:t>
            </a:r>
            <a:r>
              <a:rPr lang="en-US" dirty="0" smtClean="0"/>
              <a:t> extrinsic motivators</a:t>
            </a:r>
          </a:p>
          <a:p>
            <a:pPr lvl="1"/>
            <a:r>
              <a:rPr lang="en-US" dirty="0" smtClean="0"/>
              <a:t>Carrots vs Sticks</a:t>
            </a:r>
          </a:p>
          <a:p>
            <a:pPr lvl="1"/>
            <a:r>
              <a:rPr lang="en-US" dirty="0"/>
              <a:t>Benefits based rewards, outcome based rewards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8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14490" y="1600200"/>
            <a:ext cx="7291387" cy="4495800"/>
            <a:chOff x="1614488" y="1600200"/>
            <a:chExt cx="7290676" cy="4495800"/>
          </a:xfrm>
        </p:grpSpPr>
        <p:pic>
          <p:nvPicPr>
            <p:cNvPr id="13316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440" y="1828800"/>
              <a:ext cx="6359724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17" name="Text Box 4"/>
            <p:cNvSpPr txBox="1">
              <a:spLocks noChangeArrowheads="1"/>
            </p:cNvSpPr>
            <p:nvPr/>
          </p:nvSpPr>
          <p:spPr bwMode="auto">
            <a:xfrm>
              <a:off x="1614488" y="3846513"/>
              <a:ext cx="260389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98038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D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Awareness and Education</a:t>
              </a:r>
            </a:p>
          </p:txBody>
        </p:sp>
        <p:sp>
          <p:nvSpPr>
            <p:cNvPr id="13318" name="Text Box 5"/>
            <p:cNvSpPr txBox="1">
              <a:spLocks noChangeArrowheads="1"/>
            </p:cNvSpPr>
            <p:nvPr/>
          </p:nvSpPr>
          <p:spPr bwMode="auto">
            <a:xfrm>
              <a:off x="3214688" y="3184525"/>
              <a:ext cx="260389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98038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D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Motivation</a:t>
              </a:r>
            </a:p>
          </p:txBody>
        </p:sp>
        <p:sp>
          <p:nvSpPr>
            <p:cNvPr id="13319" name="Text Box 6"/>
            <p:cNvSpPr txBox="1">
              <a:spLocks noChangeArrowheads="1"/>
            </p:cNvSpPr>
            <p:nvPr/>
          </p:nvSpPr>
          <p:spPr bwMode="auto">
            <a:xfrm>
              <a:off x="4329113" y="2498725"/>
              <a:ext cx="298965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98038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D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Tahoma" pitchFamily="34" charset="0"/>
                </a:rPr>
                <a:t>  Skills and Tools</a:t>
              </a:r>
            </a:p>
          </p:txBody>
        </p:sp>
        <p:sp>
          <p:nvSpPr>
            <p:cNvPr id="13320" name="Text Box 7"/>
            <p:cNvSpPr txBox="1">
              <a:spLocks noChangeArrowheads="1"/>
            </p:cNvSpPr>
            <p:nvPr/>
          </p:nvSpPr>
          <p:spPr bwMode="auto">
            <a:xfrm>
              <a:off x="5888237" y="1600200"/>
              <a:ext cx="231457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98038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D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      Policy and Environment</a:t>
              </a: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666750" y="4270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9pPr>
          </a:lstStyle>
          <a:p>
            <a:r>
              <a:rPr lang="en-US" dirty="0" smtClean="0"/>
              <a:t>2) Learn new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89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66750" y="4270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9pPr>
          </a:lstStyle>
          <a:p>
            <a:r>
              <a:rPr lang="en-US" dirty="0" smtClean="0"/>
              <a:t>2) Learn new skills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280" y="2327335"/>
            <a:ext cx="37528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</a:t>
            </a:r>
            <a:r>
              <a:rPr lang="en-US" dirty="0"/>
              <a:t>Learn new </a:t>
            </a:r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 food selections</a:t>
            </a:r>
          </a:p>
          <a:p>
            <a:r>
              <a:rPr lang="en-US" dirty="0"/>
              <a:t>Food </a:t>
            </a:r>
            <a:r>
              <a:rPr lang="en-US" dirty="0" smtClean="0"/>
              <a:t>preparation</a:t>
            </a:r>
          </a:p>
          <a:p>
            <a:r>
              <a:rPr lang="en-US" dirty="0" smtClean="0"/>
              <a:t>Learn to schedule time to be active</a:t>
            </a:r>
          </a:p>
          <a:p>
            <a:r>
              <a:rPr lang="en-US" dirty="0" smtClean="0"/>
              <a:t>Learn how to be active</a:t>
            </a:r>
          </a:p>
          <a:p>
            <a:r>
              <a:rPr lang="en-US" dirty="0" smtClean="0"/>
              <a:t>Balance time demands</a:t>
            </a:r>
          </a:p>
          <a:p>
            <a:r>
              <a:rPr lang="en-US" dirty="0" smtClean="0"/>
              <a:t>Show me how to do this...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614490" y="1600200"/>
            <a:ext cx="7291387" cy="4495800"/>
            <a:chOff x="1614488" y="1600200"/>
            <a:chExt cx="7290676" cy="4495800"/>
          </a:xfrm>
        </p:grpSpPr>
        <p:pic>
          <p:nvPicPr>
            <p:cNvPr id="13316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5440" y="1828800"/>
              <a:ext cx="6359724" cy="426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17" name="Text Box 4"/>
            <p:cNvSpPr txBox="1">
              <a:spLocks noChangeArrowheads="1"/>
            </p:cNvSpPr>
            <p:nvPr/>
          </p:nvSpPr>
          <p:spPr bwMode="auto">
            <a:xfrm>
              <a:off x="1614488" y="3846513"/>
              <a:ext cx="2603897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98038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D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Awareness and Education</a:t>
              </a:r>
            </a:p>
          </p:txBody>
        </p:sp>
        <p:sp>
          <p:nvSpPr>
            <p:cNvPr id="13318" name="Text Box 5"/>
            <p:cNvSpPr txBox="1">
              <a:spLocks noChangeArrowheads="1"/>
            </p:cNvSpPr>
            <p:nvPr/>
          </p:nvSpPr>
          <p:spPr bwMode="auto">
            <a:xfrm>
              <a:off x="3214688" y="3184525"/>
              <a:ext cx="260389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98038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D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Motivation</a:t>
              </a:r>
            </a:p>
          </p:txBody>
        </p:sp>
        <p:sp>
          <p:nvSpPr>
            <p:cNvPr id="13319" name="Text Box 6"/>
            <p:cNvSpPr txBox="1">
              <a:spLocks noChangeArrowheads="1"/>
            </p:cNvSpPr>
            <p:nvPr/>
          </p:nvSpPr>
          <p:spPr bwMode="auto">
            <a:xfrm>
              <a:off x="4329113" y="2498725"/>
              <a:ext cx="2989659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98038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D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dirty="0">
                  <a:latin typeface="Tahoma" pitchFamily="34" charset="0"/>
                </a:rPr>
                <a:t>  Skills and Tools</a:t>
              </a:r>
            </a:p>
          </p:txBody>
        </p:sp>
        <p:sp>
          <p:nvSpPr>
            <p:cNvPr id="13320" name="Text Box 7"/>
            <p:cNvSpPr txBox="1">
              <a:spLocks noChangeArrowheads="1"/>
            </p:cNvSpPr>
            <p:nvPr/>
          </p:nvSpPr>
          <p:spPr bwMode="auto">
            <a:xfrm>
              <a:off x="5888237" y="1600200"/>
              <a:ext cx="231457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98038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FFD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ヒラギノ角ゴ Pro W3" pitchFamily="1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>
                  <a:latin typeface="Tahoma" pitchFamily="34" charset="0"/>
                </a:rPr>
                <a:t>      Policy and Environment</a:t>
              </a: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666750" y="4270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9pPr>
          </a:lstStyle>
          <a:p>
            <a:r>
              <a:rPr lang="en-US" dirty="0" smtClean="0"/>
              <a:t>3) Get help from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8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666750" y="4270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9pPr>
          </a:lstStyle>
          <a:p>
            <a:r>
              <a:rPr lang="en-US" dirty="0" smtClean="0"/>
              <a:t>3) Get help from others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556" y="1592498"/>
            <a:ext cx="313372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8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3)</a:t>
            </a:r>
            <a:r>
              <a:rPr lang="en-US" dirty="0"/>
              <a:t> Get help from </a:t>
            </a:r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</a:t>
            </a:r>
            <a:endParaRPr lang="en-US" dirty="0" smtClean="0"/>
          </a:p>
          <a:p>
            <a:pPr lvl="1"/>
            <a:r>
              <a:rPr lang="en-US" dirty="0" smtClean="0"/>
              <a:t>Flexible schedules</a:t>
            </a:r>
          </a:p>
          <a:p>
            <a:pPr lvl="1"/>
            <a:r>
              <a:rPr lang="en-US" dirty="0" smtClean="0"/>
              <a:t>Healthy food options at work</a:t>
            </a:r>
            <a:endParaRPr lang="en-US" dirty="0" smtClean="0"/>
          </a:p>
          <a:p>
            <a:pPr lvl="1"/>
            <a:r>
              <a:rPr lang="en-US" dirty="0" smtClean="0"/>
              <a:t>Healthy environment at work and home</a:t>
            </a:r>
            <a:endParaRPr lang="en-US" dirty="0"/>
          </a:p>
          <a:p>
            <a:r>
              <a:rPr lang="en-US" dirty="0" smtClean="0"/>
              <a:t>Support </a:t>
            </a:r>
            <a:r>
              <a:rPr lang="en-US" dirty="0"/>
              <a:t>from </a:t>
            </a:r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Spouses/significant </a:t>
            </a:r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Social support at work</a:t>
            </a:r>
          </a:p>
          <a:p>
            <a:pPr lvl="1"/>
            <a:r>
              <a:rPr lang="en-US" dirty="0" smtClean="0"/>
              <a:t>Social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4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Skeptics Sound 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Wellness doesn’t reduce health care costs</a:t>
            </a:r>
          </a:p>
          <a:p>
            <a:r>
              <a:rPr lang="en-US" dirty="0" smtClean="0"/>
              <a:t>Wellness doesn’t work</a:t>
            </a:r>
          </a:p>
          <a:p>
            <a:r>
              <a:rPr lang="en-US" dirty="0" smtClean="0"/>
              <a:t>Wellness is a waste of time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13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IP 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966" y="1600200"/>
            <a:ext cx="6640513" cy="486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Coronary Health Improvement Program</a:t>
            </a:r>
            <a:br>
              <a:rPr lang="en-US" sz="3200" dirty="0" smtClean="0"/>
            </a:br>
            <a:r>
              <a:rPr lang="en-US" sz="3200" dirty="0" smtClean="0"/>
              <a:t>(CHIP)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041484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Fruit and Vegetable Servings</a:t>
            </a:r>
          </a:p>
        </p:txBody>
      </p:sp>
      <p:graphicFrame>
        <p:nvGraphicFramePr>
          <p:cNvPr id="365465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40657" y="1600200"/>
          <a:ext cx="820568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9" name="Chart" r:id="rId3" imgW="8219957" imgH="4533849" progId="MSGraph.Chart.8">
                  <p:embed followColorScheme="full"/>
                </p:oleObj>
              </mc:Choice>
              <mc:Fallback>
                <p:oleObj name="Chart" r:id="rId3" imgW="8219957" imgH="453384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0657" y="1600200"/>
                        <a:ext cx="8205685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14300" y="6446359"/>
            <a:ext cx="24785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J Am Diet Assoc. 2005;105:371-381.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5256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931" name="Text Box 3"/>
          <p:cNvSpPr txBox="1"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200" b="1"/>
              <a:t>U.S. Health Care as a Percentage of the GDP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5791199"/>
            <a:ext cx="978432" cy="60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902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Whole Grain Servings</a:t>
            </a:r>
          </a:p>
        </p:txBody>
      </p:sp>
      <p:graphicFrame>
        <p:nvGraphicFramePr>
          <p:cNvPr id="365568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40657" y="1600200"/>
          <a:ext cx="820568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3" name="Chart" r:id="rId3" imgW="8219957" imgH="4533849" progId="MSGraph.Chart.8">
                  <p:embed followColorScheme="full"/>
                </p:oleObj>
              </mc:Choice>
              <mc:Fallback>
                <p:oleObj name="Chart" r:id="rId3" imgW="8219957" imgH="453384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0657" y="1600200"/>
                        <a:ext cx="8205685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" y="6446359"/>
            <a:ext cx="24785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J Am Diet Assoc. 2005;105:371-381.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8354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Grams of Saturated Fat</a:t>
            </a:r>
          </a:p>
        </p:txBody>
      </p:sp>
      <p:graphicFrame>
        <p:nvGraphicFramePr>
          <p:cNvPr id="365670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40657" y="1600200"/>
          <a:ext cx="820568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7" name="Chart" r:id="rId3" imgW="8219957" imgH="4533849" progId="MSGraph.Chart.8">
                  <p:embed followColorScheme="full"/>
                </p:oleObj>
              </mc:Choice>
              <mc:Fallback>
                <p:oleObj name="Chart" r:id="rId3" imgW="8219957" imgH="453384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0657" y="1600200"/>
                        <a:ext cx="8205685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" y="6446359"/>
            <a:ext cx="24785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J Am Diet Assoc. 2005;105:371-381.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6862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Steps per Week</a:t>
            </a:r>
          </a:p>
        </p:txBody>
      </p:sp>
      <p:graphicFrame>
        <p:nvGraphicFramePr>
          <p:cNvPr id="365773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40657" y="1600200"/>
          <a:ext cx="8205685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1" name="Chart" r:id="rId3" imgW="8219957" imgH="4533849" progId="MSGraph.Chart.8">
                  <p:embed followColorScheme="full"/>
                </p:oleObj>
              </mc:Choice>
              <mc:Fallback>
                <p:oleObj name="Chart" r:id="rId3" imgW="8219957" imgH="453384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0657" y="1600200"/>
                        <a:ext cx="8205685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7732" name="Line 4"/>
          <p:cNvSpPr>
            <a:spLocks noChangeShapeType="1"/>
          </p:cNvSpPr>
          <p:nvPr/>
        </p:nvSpPr>
        <p:spPr bwMode="auto">
          <a:xfrm flipV="1">
            <a:off x="4152900" y="2743200"/>
            <a:ext cx="2971800" cy="0"/>
          </a:xfrm>
          <a:prstGeom prst="line">
            <a:avLst/>
          </a:prstGeom>
          <a:noFill/>
          <a:ln w="476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" y="6446359"/>
            <a:ext cx="24785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J Am Diet Assoc. 2005;105:371-381.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1221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Systolic Blood Pressure Reductions mm/Hg</a:t>
            </a:r>
            <a:endParaRPr lang="en-US"/>
          </a:p>
        </p:txBody>
      </p:sp>
      <p:graphicFrame>
        <p:nvGraphicFramePr>
          <p:cNvPr id="3658755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85850" y="1677194"/>
          <a:ext cx="8115300" cy="437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5" name="Chart" r:id="rId3" imgW="8115257" imgH="4372147" progId="MSGraph.Chart.8">
                  <p:embed followColorScheme="full"/>
                </p:oleObj>
              </mc:Choice>
              <mc:Fallback>
                <p:oleObj name="Chart" r:id="rId3" imgW="8115257" imgH="437214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1677194"/>
                        <a:ext cx="8115300" cy="437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" y="6446359"/>
            <a:ext cx="24785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J Am Diet Assoc. 2005;105:371-381.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8376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Diastolic Blood Pressure Reductions mm/Hg</a:t>
            </a:r>
            <a:endParaRPr lang="en-US"/>
          </a:p>
        </p:txBody>
      </p:sp>
      <p:graphicFrame>
        <p:nvGraphicFramePr>
          <p:cNvPr id="365977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90612" y="1767681"/>
          <a:ext cx="810577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9" name="Chart" r:id="rId3" imgW="8105614" imgH="4190834" progId="MSGraph.Chart.8">
                  <p:embed followColorScheme="full"/>
                </p:oleObj>
              </mc:Choice>
              <mc:Fallback>
                <p:oleObj name="Chart" r:id="rId3" imgW="8105614" imgH="419083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2" y="1767681"/>
                        <a:ext cx="8105775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" y="6446359"/>
            <a:ext cx="24785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J Am Diet Assoc. 2005;105:371-381.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3080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Total Cholesterol Reductions mg/dl</a:t>
            </a:r>
            <a:endParaRPr lang="en-US"/>
          </a:p>
        </p:txBody>
      </p:sp>
      <p:graphicFrame>
        <p:nvGraphicFramePr>
          <p:cNvPr id="366080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90612" y="1767681"/>
          <a:ext cx="810577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3" name="Chart" r:id="rId3" imgW="8105614" imgH="4190834" progId="MSGraph.Chart.8">
                  <p:embed followColorScheme="full"/>
                </p:oleObj>
              </mc:Choice>
              <mc:Fallback>
                <p:oleObj name="Chart" r:id="rId3" imgW="8105614" imgH="419083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2" y="1767681"/>
                        <a:ext cx="8105775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" y="6446359"/>
            <a:ext cx="24785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J Am Diet Assoc. 2005;105:371-381.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2625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Glucose Reductions mg/dl</a:t>
            </a:r>
            <a:endParaRPr lang="en-US"/>
          </a:p>
        </p:txBody>
      </p:sp>
      <p:graphicFrame>
        <p:nvGraphicFramePr>
          <p:cNvPr id="366182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090612" y="1767681"/>
          <a:ext cx="8105775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7" name="Chart" r:id="rId3" imgW="8105614" imgH="4190834" progId="MSGraph.Chart.8">
                  <p:embed followColorScheme="full"/>
                </p:oleObj>
              </mc:Choice>
              <mc:Fallback>
                <p:oleObj name="Chart" r:id="rId3" imgW="8105614" imgH="419083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612" y="1767681"/>
                        <a:ext cx="8105775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" y="6446359"/>
            <a:ext cx="24785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/>
              <a:t>J Am Diet Assoc. 2005;105:371-381.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0718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1165225" y="2173288"/>
            <a:ext cx="1841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endParaRPr lang="en-US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7366000" y="2027238"/>
            <a:ext cx="2779713" cy="2773362"/>
          </a:xfrm>
          <a:prstGeom prst="ellipse">
            <a:avLst/>
          </a:prstGeom>
          <a:solidFill>
            <a:srgbClr val="FFA00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Health Care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Costs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404813" y="2609850"/>
            <a:ext cx="2487612" cy="1638300"/>
          </a:xfrm>
          <a:prstGeom prst="notchedRightArrow">
            <a:avLst>
              <a:gd name="adj1" fmla="val 76417"/>
              <a:gd name="adj2" fmla="val 29553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Unhealthy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behaviors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2676525" y="2609850"/>
            <a:ext cx="2489200" cy="1638300"/>
          </a:xfrm>
          <a:prstGeom prst="notchedRightArrow">
            <a:avLst>
              <a:gd name="adj1" fmla="val 76417"/>
              <a:gd name="adj2" fmla="val 29572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Health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risks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948238" y="2609850"/>
            <a:ext cx="2489200" cy="1638300"/>
          </a:xfrm>
          <a:prstGeom prst="notchedRightArrow">
            <a:avLst>
              <a:gd name="adj1" fmla="val 76417"/>
              <a:gd name="adj2" fmla="val 29572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Chronic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disease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319088" y="189371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2" charset="0"/>
                <a:ea typeface="ＭＳ Ｐゴシック" pitchFamily="32" charset="-128"/>
              </a:defRPr>
            </a:lvl9pPr>
          </a:lstStyle>
          <a:p>
            <a:r>
              <a:rPr lang="en-US" dirty="0" smtClean="0"/>
              <a:t>Wellness Model</a:t>
            </a:r>
          </a:p>
        </p:txBody>
      </p:sp>
    </p:spTree>
    <p:extLst>
      <p:ext uri="{BB962C8B-B14F-4D97-AF65-F5344CB8AC3E}">
        <p14:creationId xmlns:p14="http://schemas.microsoft.com/office/powerpoint/2010/main" val="58149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AutoShape 21"/>
          <p:cNvSpPr>
            <a:spLocks/>
          </p:cNvSpPr>
          <p:nvPr/>
        </p:nvSpPr>
        <p:spPr bwMode="auto">
          <a:xfrm>
            <a:off x="2303049" y="1799294"/>
            <a:ext cx="1775565" cy="3467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2855" tIns="22855" rIns="22855" bIns="22855" anchor="ctr"/>
          <a:lstStyle/>
          <a:p>
            <a:r>
              <a:rPr lang="en-US" sz="1800" b="1" dirty="0">
                <a:solidFill>
                  <a:srgbClr val="4D4D4D"/>
                </a:solidFill>
                <a:latin typeface="Aleo" panose="020F0502020204030203" pitchFamily="34" charset="0"/>
                <a:sym typeface="Aleo Regular" charset="0"/>
              </a:rPr>
              <a:t>Health Assessment</a:t>
            </a:r>
            <a:endParaRPr lang="en-US" sz="1800" dirty="0"/>
          </a:p>
        </p:txBody>
      </p:sp>
      <p:sp>
        <p:nvSpPr>
          <p:cNvPr id="60" name="AutoShape 22"/>
          <p:cNvSpPr>
            <a:spLocks/>
          </p:cNvSpPr>
          <p:nvPr/>
        </p:nvSpPr>
        <p:spPr bwMode="auto">
          <a:xfrm>
            <a:off x="1113346" y="3835275"/>
            <a:ext cx="1752600" cy="3467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2855" tIns="22855" rIns="22855" bIns="22855" anchor="ctr"/>
          <a:lstStyle/>
          <a:p>
            <a:r>
              <a:rPr lang="en-US" sz="1800" b="1" dirty="0" smtClean="0">
                <a:solidFill>
                  <a:srgbClr val="4D4D4D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Behavior Change </a:t>
            </a:r>
          </a:p>
          <a:p>
            <a:r>
              <a:rPr lang="en-US" sz="1800" b="1" dirty="0" smtClean="0">
                <a:solidFill>
                  <a:srgbClr val="4D4D4D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Campaigns</a:t>
            </a:r>
            <a:endParaRPr lang="en-US" sz="1800" b="1" dirty="0">
              <a:solidFill>
                <a:srgbClr val="4D4D4D"/>
              </a:solidFill>
              <a:latin typeface="Aleo" panose="020F0502020204030203" pitchFamily="34" charset="0"/>
              <a:ea typeface="Aleo Regular" charset="0"/>
              <a:cs typeface="Aleo Regular" charset="0"/>
              <a:sym typeface="Aleo Regular" charset="0"/>
            </a:endParaRPr>
          </a:p>
        </p:txBody>
      </p:sp>
      <p:sp>
        <p:nvSpPr>
          <p:cNvPr id="61" name="AutoShape 24"/>
          <p:cNvSpPr>
            <a:spLocks/>
          </p:cNvSpPr>
          <p:nvPr/>
        </p:nvSpPr>
        <p:spPr bwMode="auto">
          <a:xfrm>
            <a:off x="1437666" y="2523025"/>
            <a:ext cx="1617451" cy="3467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2855" tIns="22855" rIns="22855" bIns="22855" anchor="ctr"/>
          <a:lstStyle/>
          <a:p>
            <a:r>
              <a:rPr lang="en-US" sz="1800" b="1" dirty="0">
                <a:solidFill>
                  <a:srgbClr val="4D4D4D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Culture Change</a:t>
            </a:r>
            <a:endParaRPr lang="en-US" sz="1800" dirty="0"/>
          </a:p>
        </p:txBody>
      </p:sp>
      <p:grpSp>
        <p:nvGrpSpPr>
          <p:cNvPr id="62" name="Group 61"/>
          <p:cNvGrpSpPr/>
          <p:nvPr/>
        </p:nvGrpSpPr>
        <p:grpSpPr>
          <a:xfrm>
            <a:off x="2865946" y="3699264"/>
            <a:ext cx="569815" cy="682978"/>
            <a:chOff x="11086957" y="3517901"/>
            <a:chExt cx="2033852" cy="2347913"/>
          </a:xfrm>
        </p:grpSpPr>
        <p:sp>
          <p:nvSpPr>
            <p:cNvPr id="63" name="AutoShape 14"/>
            <p:cNvSpPr>
              <a:spLocks/>
            </p:cNvSpPr>
            <p:nvPr/>
          </p:nvSpPr>
          <p:spPr bwMode="auto">
            <a:xfrm>
              <a:off x="11086957" y="3517901"/>
              <a:ext cx="2033852" cy="2347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3D7C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4" name="AutoShape 15"/>
            <p:cNvSpPr>
              <a:spLocks/>
            </p:cNvSpPr>
            <p:nvPr/>
          </p:nvSpPr>
          <p:spPr bwMode="auto">
            <a:xfrm>
              <a:off x="11536278" y="4381500"/>
              <a:ext cx="1554365" cy="13160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873" y="0"/>
                  </a:moveTo>
                  <a:lnTo>
                    <a:pt x="21599" y="4792"/>
                  </a:lnTo>
                  <a:lnTo>
                    <a:pt x="21599" y="14654"/>
                  </a:lnTo>
                  <a:lnTo>
                    <a:pt x="11241" y="21600"/>
                  </a:lnTo>
                  <a:lnTo>
                    <a:pt x="0" y="10765"/>
                  </a:lnTo>
                  <a:lnTo>
                    <a:pt x="7710" y="15974"/>
                  </a:lnTo>
                  <a:lnTo>
                    <a:pt x="15655" y="10348"/>
                  </a:lnTo>
                  <a:lnTo>
                    <a:pt x="15873" y="0"/>
                  </a:lnTo>
                  <a:close/>
                </a:path>
              </a:pathLst>
            </a:custGeom>
            <a:solidFill>
              <a:srgbClr val="3470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1800"/>
            </a:p>
          </p:txBody>
        </p:sp>
        <p:sp>
          <p:nvSpPr>
            <p:cNvPr id="65" name="AutoShape 16"/>
            <p:cNvSpPr>
              <a:spLocks/>
            </p:cNvSpPr>
            <p:nvPr/>
          </p:nvSpPr>
          <p:spPr bwMode="auto">
            <a:xfrm>
              <a:off x="11490234" y="3987801"/>
              <a:ext cx="1198718" cy="13827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499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600">
                <a:solidFill>
                  <a:srgbClr val="4998D8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6" name="AutoShape 27"/>
            <p:cNvSpPr>
              <a:spLocks/>
            </p:cNvSpPr>
            <p:nvPr/>
          </p:nvSpPr>
          <p:spPr bwMode="auto">
            <a:xfrm>
              <a:off x="11688697" y="4254501"/>
              <a:ext cx="870063" cy="798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1225" y="19827"/>
                  </a:moveTo>
                  <a:cubicBezTo>
                    <a:pt x="10644" y="19827"/>
                    <a:pt x="10172" y="19315"/>
                    <a:pt x="10172" y="18682"/>
                  </a:cubicBezTo>
                  <a:cubicBezTo>
                    <a:pt x="10172" y="18050"/>
                    <a:pt x="10644" y="17537"/>
                    <a:pt x="11225" y="17537"/>
                  </a:cubicBezTo>
                  <a:cubicBezTo>
                    <a:pt x="11806" y="17537"/>
                    <a:pt x="12278" y="18050"/>
                    <a:pt x="12278" y="18682"/>
                  </a:cubicBezTo>
                  <a:cubicBezTo>
                    <a:pt x="12278" y="19315"/>
                    <a:pt x="11806" y="19827"/>
                    <a:pt x="11225" y="19827"/>
                  </a:cubicBezTo>
                  <a:close/>
                  <a:moveTo>
                    <a:pt x="13907" y="18999"/>
                  </a:moveTo>
                  <a:lnTo>
                    <a:pt x="13907" y="18365"/>
                  </a:lnTo>
                  <a:lnTo>
                    <a:pt x="13501" y="18254"/>
                  </a:lnTo>
                  <a:cubicBezTo>
                    <a:pt x="13416" y="18231"/>
                    <a:pt x="13350" y="18160"/>
                    <a:pt x="13328" y="18069"/>
                  </a:cubicBezTo>
                  <a:cubicBezTo>
                    <a:pt x="13328" y="18068"/>
                    <a:pt x="13328" y="18068"/>
                    <a:pt x="13328" y="18067"/>
                  </a:cubicBezTo>
                  <a:cubicBezTo>
                    <a:pt x="13306" y="17978"/>
                    <a:pt x="13330" y="17881"/>
                    <a:pt x="13391" y="17817"/>
                  </a:cubicBezTo>
                  <a:lnTo>
                    <a:pt x="13694" y="17498"/>
                  </a:lnTo>
                  <a:lnTo>
                    <a:pt x="13402" y="16949"/>
                  </a:lnTo>
                  <a:lnTo>
                    <a:pt x="13001" y="17073"/>
                  </a:lnTo>
                  <a:cubicBezTo>
                    <a:pt x="12916" y="17100"/>
                    <a:pt x="12825" y="17074"/>
                    <a:pt x="12762" y="17006"/>
                  </a:cubicBezTo>
                  <a:cubicBezTo>
                    <a:pt x="12762" y="17006"/>
                    <a:pt x="12762" y="17006"/>
                    <a:pt x="12762" y="17006"/>
                  </a:cubicBezTo>
                  <a:cubicBezTo>
                    <a:pt x="12702" y="16941"/>
                    <a:pt x="12679" y="16846"/>
                    <a:pt x="12703" y="16758"/>
                  </a:cubicBezTo>
                  <a:lnTo>
                    <a:pt x="12819" y="16314"/>
                  </a:lnTo>
                  <a:lnTo>
                    <a:pt x="12313" y="15997"/>
                  </a:lnTo>
                  <a:lnTo>
                    <a:pt x="12022" y="16324"/>
                  </a:lnTo>
                  <a:cubicBezTo>
                    <a:pt x="11961" y="16392"/>
                    <a:pt x="11872" y="16419"/>
                    <a:pt x="11788" y="16395"/>
                  </a:cubicBezTo>
                  <a:cubicBezTo>
                    <a:pt x="11788" y="16395"/>
                    <a:pt x="11788" y="16395"/>
                    <a:pt x="11787" y="16394"/>
                  </a:cubicBezTo>
                  <a:cubicBezTo>
                    <a:pt x="11705" y="16371"/>
                    <a:pt x="11640" y="16300"/>
                    <a:pt x="11619" y="16209"/>
                  </a:cubicBezTo>
                  <a:lnTo>
                    <a:pt x="11517" y="15765"/>
                  </a:lnTo>
                  <a:lnTo>
                    <a:pt x="10933" y="15765"/>
                  </a:lnTo>
                  <a:lnTo>
                    <a:pt x="10832" y="16207"/>
                  </a:lnTo>
                  <a:cubicBezTo>
                    <a:pt x="10811" y="16298"/>
                    <a:pt x="10745" y="16371"/>
                    <a:pt x="10661" y="16395"/>
                  </a:cubicBezTo>
                  <a:lnTo>
                    <a:pt x="10660" y="16395"/>
                  </a:lnTo>
                  <a:cubicBezTo>
                    <a:pt x="10577" y="16420"/>
                    <a:pt x="10489" y="16393"/>
                    <a:pt x="10429" y="16326"/>
                  </a:cubicBezTo>
                  <a:lnTo>
                    <a:pt x="10137" y="15997"/>
                  </a:lnTo>
                  <a:lnTo>
                    <a:pt x="9631" y="16314"/>
                  </a:lnTo>
                  <a:lnTo>
                    <a:pt x="9746" y="16751"/>
                  </a:lnTo>
                  <a:cubicBezTo>
                    <a:pt x="9770" y="16843"/>
                    <a:pt x="9746" y="16943"/>
                    <a:pt x="9684" y="17011"/>
                  </a:cubicBezTo>
                  <a:cubicBezTo>
                    <a:pt x="9624" y="17076"/>
                    <a:pt x="9537" y="17101"/>
                    <a:pt x="9456" y="17075"/>
                  </a:cubicBezTo>
                  <a:lnTo>
                    <a:pt x="9048" y="16949"/>
                  </a:lnTo>
                  <a:lnTo>
                    <a:pt x="8756" y="17498"/>
                  </a:lnTo>
                  <a:lnTo>
                    <a:pt x="9058" y="17815"/>
                  </a:lnTo>
                  <a:cubicBezTo>
                    <a:pt x="9120" y="17881"/>
                    <a:pt x="9144" y="17978"/>
                    <a:pt x="9122" y="18069"/>
                  </a:cubicBezTo>
                  <a:cubicBezTo>
                    <a:pt x="9122" y="18070"/>
                    <a:pt x="9122" y="18070"/>
                    <a:pt x="9122" y="18071"/>
                  </a:cubicBezTo>
                  <a:cubicBezTo>
                    <a:pt x="9100" y="18161"/>
                    <a:pt x="9035" y="18231"/>
                    <a:pt x="8951" y="18253"/>
                  </a:cubicBezTo>
                  <a:lnTo>
                    <a:pt x="8543" y="18365"/>
                  </a:lnTo>
                  <a:lnTo>
                    <a:pt x="8543" y="18999"/>
                  </a:lnTo>
                  <a:lnTo>
                    <a:pt x="8949" y="19110"/>
                  </a:lnTo>
                  <a:cubicBezTo>
                    <a:pt x="9034" y="19133"/>
                    <a:pt x="9100" y="19204"/>
                    <a:pt x="9122" y="19295"/>
                  </a:cubicBezTo>
                  <a:cubicBezTo>
                    <a:pt x="9122" y="19296"/>
                    <a:pt x="9123" y="19296"/>
                    <a:pt x="9123" y="19297"/>
                  </a:cubicBezTo>
                  <a:cubicBezTo>
                    <a:pt x="9145" y="19387"/>
                    <a:pt x="9120" y="19483"/>
                    <a:pt x="9059" y="19547"/>
                  </a:cubicBezTo>
                  <a:lnTo>
                    <a:pt x="8756" y="19866"/>
                  </a:lnTo>
                  <a:lnTo>
                    <a:pt x="9048" y="20416"/>
                  </a:lnTo>
                  <a:lnTo>
                    <a:pt x="9449" y="20291"/>
                  </a:lnTo>
                  <a:cubicBezTo>
                    <a:pt x="9534" y="20265"/>
                    <a:pt x="9626" y="20290"/>
                    <a:pt x="9688" y="20358"/>
                  </a:cubicBezTo>
                  <a:cubicBezTo>
                    <a:pt x="9688" y="20358"/>
                    <a:pt x="9688" y="20358"/>
                    <a:pt x="9688" y="20358"/>
                  </a:cubicBezTo>
                  <a:cubicBezTo>
                    <a:pt x="9748" y="20423"/>
                    <a:pt x="9771" y="20518"/>
                    <a:pt x="9747" y="20607"/>
                  </a:cubicBezTo>
                  <a:lnTo>
                    <a:pt x="9631" y="21050"/>
                  </a:lnTo>
                  <a:lnTo>
                    <a:pt x="10137" y="21367"/>
                  </a:lnTo>
                  <a:lnTo>
                    <a:pt x="10428" y="21040"/>
                  </a:lnTo>
                  <a:cubicBezTo>
                    <a:pt x="10489" y="20972"/>
                    <a:pt x="10578" y="20945"/>
                    <a:pt x="10662" y="20969"/>
                  </a:cubicBezTo>
                  <a:cubicBezTo>
                    <a:pt x="10662" y="20969"/>
                    <a:pt x="10663" y="20969"/>
                    <a:pt x="10663" y="20970"/>
                  </a:cubicBezTo>
                  <a:cubicBezTo>
                    <a:pt x="10746" y="20993"/>
                    <a:pt x="10810" y="21065"/>
                    <a:pt x="10831" y="21155"/>
                  </a:cubicBezTo>
                  <a:lnTo>
                    <a:pt x="10933" y="21599"/>
                  </a:lnTo>
                  <a:lnTo>
                    <a:pt x="11517" y="21599"/>
                  </a:lnTo>
                  <a:lnTo>
                    <a:pt x="11619" y="21157"/>
                  </a:lnTo>
                  <a:cubicBezTo>
                    <a:pt x="11640" y="21066"/>
                    <a:pt x="11705" y="20993"/>
                    <a:pt x="11789" y="20969"/>
                  </a:cubicBezTo>
                  <a:lnTo>
                    <a:pt x="11790" y="20969"/>
                  </a:lnTo>
                  <a:cubicBezTo>
                    <a:pt x="11873" y="20945"/>
                    <a:pt x="11961" y="20971"/>
                    <a:pt x="12021" y="21038"/>
                  </a:cubicBezTo>
                  <a:lnTo>
                    <a:pt x="12313" y="21367"/>
                  </a:lnTo>
                  <a:lnTo>
                    <a:pt x="12819" y="21050"/>
                  </a:lnTo>
                  <a:lnTo>
                    <a:pt x="12705" y="20613"/>
                  </a:lnTo>
                  <a:cubicBezTo>
                    <a:pt x="12680" y="20521"/>
                    <a:pt x="12704" y="20422"/>
                    <a:pt x="12766" y="20354"/>
                  </a:cubicBezTo>
                  <a:cubicBezTo>
                    <a:pt x="12766" y="20354"/>
                    <a:pt x="12766" y="20354"/>
                    <a:pt x="12766" y="20354"/>
                  </a:cubicBezTo>
                  <a:cubicBezTo>
                    <a:pt x="12826" y="20288"/>
                    <a:pt x="12913" y="20264"/>
                    <a:pt x="12995" y="20289"/>
                  </a:cubicBezTo>
                  <a:lnTo>
                    <a:pt x="13402" y="20416"/>
                  </a:lnTo>
                  <a:lnTo>
                    <a:pt x="13694" y="19866"/>
                  </a:lnTo>
                  <a:lnTo>
                    <a:pt x="13392" y="19549"/>
                  </a:lnTo>
                  <a:cubicBezTo>
                    <a:pt x="13331" y="19483"/>
                    <a:pt x="13306" y="19386"/>
                    <a:pt x="13328" y="19295"/>
                  </a:cubicBezTo>
                  <a:cubicBezTo>
                    <a:pt x="13328" y="19294"/>
                    <a:pt x="13328" y="19294"/>
                    <a:pt x="13328" y="19293"/>
                  </a:cubicBezTo>
                  <a:cubicBezTo>
                    <a:pt x="13350" y="19203"/>
                    <a:pt x="13416" y="19133"/>
                    <a:pt x="13499" y="19111"/>
                  </a:cubicBezTo>
                  <a:cubicBezTo>
                    <a:pt x="13499" y="19111"/>
                    <a:pt x="13907" y="18999"/>
                    <a:pt x="13907" y="18999"/>
                  </a:cubicBezTo>
                  <a:close/>
                  <a:moveTo>
                    <a:pt x="17644" y="16587"/>
                  </a:moveTo>
                  <a:cubicBezTo>
                    <a:pt x="16843" y="16587"/>
                    <a:pt x="16194" y="15880"/>
                    <a:pt x="16194" y="15009"/>
                  </a:cubicBezTo>
                  <a:cubicBezTo>
                    <a:pt x="16194" y="14138"/>
                    <a:pt x="16843" y="13432"/>
                    <a:pt x="17644" y="13432"/>
                  </a:cubicBezTo>
                  <a:cubicBezTo>
                    <a:pt x="18445" y="13432"/>
                    <a:pt x="19095" y="14138"/>
                    <a:pt x="19095" y="15009"/>
                  </a:cubicBezTo>
                  <a:cubicBezTo>
                    <a:pt x="19095" y="15880"/>
                    <a:pt x="18445" y="16587"/>
                    <a:pt x="17644" y="16587"/>
                  </a:cubicBezTo>
                  <a:close/>
                  <a:moveTo>
                    <a:pt x="21599" y="15589"/>
                  </a:moveTo>
                  <a:lnTo>
                    <a:pt x="21599" y="14430"/>
                  </a:lnTo>
                  <a:lnTo>
                    <a:pt x="21024" y="14208"/>
                  </a:lnTo>
                  <a:cubicBezTo>
                    <a:pt x="20804" y="14123"/>
                    <a:pt x="20627" y="13940"/>
                    <a:pt x="20539" y="13706"/>
                  </a:cubicBezTo>
                  <a:lnTo>
                    <a:pt x="20538" y="13706"/>
                  </a:lnTo>
                  <a:cubicBezTo>
                    <a:pt x="20449" y="13471"/>
                    <a:pt x="20455" y="13206"/>
                    <a:pt x="20555" y="12977"/>
                  </a:cubicBezTo>
                  <a:lnTo>
                    <a:pt x="20818" y="12377"/>
                  </a:lnTo>
                  <a:lnTo>
                    <a:pt x="20064" y="11558"/>
                  </a:lnTo>
                  <a:lnTo>
                    <a:pt x="19513" y="11843"/>
                  </a:lnTo>
                  <a:cubicBezTo>
                    <a:pt x="19302" y="11952"/>
                    <a:pt x="19058" y="11959"/>
                    <a:pt x="18842" y="11862"/>
                  </a:cubicBezTo>
                  <a:cubicBezTo>
                    <a:pt x="18627" y="11764"/>
                    <a:pt x="18459" y="11573"/>
                    <a:pt x="18382" y="11334"/>
                  </a:cubicBezTo>
                  <a:lnTo>
                    <a:pt x="18177" y="10708"/>
                  </a:lnTo>
                  <a:lnTo>
                    <a:pt x="17111" y="10708"/>
                  </a:lnTo>
                  <a:lnTo>
                    <a:pt x="16907" y="11334"/>
                  </a:lnTo>
                  <a:cubicBezTo>
                    <a:pt x="16829" y="11572"/>
                    <a:pt x="16661" y="11765"/>
                    <a:pt x="16446" y="11862"/>
                  </a:cubicBezTo>
                  <a:cubicBezTo>
                    <a:pt x="16230" y="11959"/>
                    <a:pt x="15986" y="11952"/>
                    <a:pt x="15776" y="11843"/>
                  </a:cubicBezTo>
                  <a:lnTo>
                    <a:pt x="15224" y="11558"/>
                  </a:lnTo>
                  <a:lnTo>
                    <a:pt x="14471" y="12377"/>
                  </a:lnTo>
                  <a:lnTo>
                    <a:pt x="14733" y="12977"/>
                  </a:lnTo>
                  <a:cubicBezTo>
                    <a:pt x="14833" y="13206"/>
                    <a:pt x="14839" y="13472"/>
                    <a:pt x="14750" y="13706"/>
                  </a:cubicBezTo>
                  <a:cubicBezTo>
                    <a:pt x="14750" y="13706"/>
                    <a:pt x="14750" y="13706"/>
                    <a:pt x="14750" y="13706"/>
                  </a:cubicBezTo>
                  <a:cubicBezTo>
                    <a:pt x="14661" y="13940"/>
                    <a:pt x="14485" y="14123"/>
                    <a:pt x="14265" y="14208"/>
                  </a:cubicBezTo>
                  <a:lnTo>
                    <a:pt x="13689" y="14430"/>
                  </a:lnTo>
                  <a:lnTo>
                    <a:pt x="13689" y="15589"/>
                  </a:lnTo>
                  <a:lnTo>
                    <a:pt x="14265" y="15811"/>
                  </a:lnTo>
                  <a:cubicBezTo>
                    <a:pt x="14484" y="15896"/>
                    <a:pt x="14661" y="16078"/>
                    <a:pt x="14750" y="16312"/>
                  </a:cubicBezTo>
                  <a:cubicBezTo>
                    <a:pt x="14750" y="16312"/>
                    <a:pt x="14750" y="16312"/>
                    <a:pt x="14750" y="16313"/>
                  </a:cubicBezTo>
                  <a:cubicBezTo>
                    <a:pt x="14839" y="16547"/>
                    <a:pt x="14833" y="16812"/>
                    <a:pt x="14733" y="17041"/>
                  </a:cubicBezTo>
                  <a:lnTo>
                    <a:pt x="14471" y="17641"/>
                  </a:lnTo>
                  <a:lnTo>
                    <a:pt x="15224" y="18460"/>
                  </a:lnTo>
                  <a:lnTo>
                    <a:pt x="15776" y="18175"/>
                  </a:lnTo>
                  <a:cubicBezTo>
                    <a:pt x="15986" y="18067"/>
                    <a:pt x="16230" y="18060"/>
                    <a:pt x="16446" y="18157"/>
                  </a:cubicBezTo>
                  <a:cubicBezTo>
                    <a:pt x="16661" y="18254"/>
                    <a:pt x="16829" y="18446"/>
                    <a:pt x="16907" y="18684"/>
                  </a:cubicBezTo>
                  <a:lnTo>
                    <a:pt x="17111" y="19311"/>
                  </a:lnTo>
                  <a:lnTo>
                    <a:pt x="18177" y="19311"/>
                  </a:lnTo>
                  <a:lnTo>
                    <a:pt x="18380" y="18689"/>
                  </a:lnTo>
                  <a:cubicBezTo>
                    <a:pt x="18459" y="18448"/>
                    <a:pt x="18628" y="18254"/>
                    <a:pt x="18845" y="18156"/>
                  </a:cubicBezTo>
                  <a:lnTo>
                    <a:pt x="18845" y="18155"/>
                  </a:lnTo>
                  <a:cubicBezTo>
                    <a:pt x="19059" y="18059"/>
                    <a:pt x="19300" y="18066"/>
                    <a:pt x="19509" y="18173"/>
                  </a:cubicBezTo>
                  <a:lnTo>
                    <a:pt x="20064" y="18460"/>
                  </a:lnTo>
                  <a:lnTo>
                    <a:pt x="20818" y="17641"/>
                  </a:lnTo>
                  <a:lnTo>
                    <a:pt x="20555" y="17041"/>
                  </a:lnTo>
                  <a:cubicBezTo>
                    <a:pt x="20455" y="16812"/>
                    <a:pt x="20449" y="16547"/>
                    <a:pt x="20538" y="16313"/>
                  </a:cubicBezTo>
                  <a:cubicBezTo>
                    <a:pt x="20628" y="16078"/>
                    <a:pt x="20804" y="15896"/>
                    <a:pt x="21024" y="15811"/>
                  </a:cubicBezTo>
                  <a:cubicBezTo>
                    <a:pt x="21024" y="15811"/>
                    <a:pt x="21599" y="15589"/>
                    <a:pt x="21599" y="15589"/>
                  </a:cubicBezTo>
                  <a:close/>
                  <a:moveTo>
                    <a:pt x="7439" y="11058"/>
                  </a:moveTo>
                  <a:cubicBezTo>
                    <a:pt x="5932" y="11058"/>
                    <a:pt x="4710" y="9730"/>
                    <a:pt x="4710" y="8091"/>
                  </a:cubicBezTo>
                  <a:cubicBezTo>
                    <a:pt x="4710" y="6452"/>
                    <a:pt x="5932" y="5124"/>
                    <a:pt x="7439" y="5124"/>
                  </a:cubicBezTo>
                  <a:cubicBezTo>
                    <a:pt x="8946" y="5124"/>
                    <a:pt x="10167" y="6452"/>
                    <a:pt x="10167" y="8091"/>
                  </a:cubicBezTo>
                  <a:cubicBezTo>
                    <a:pt x="10167" y="9730"/>
                    <a:pt x="8946" y="11058"/>
                    <a:pt x="7439" y="11058"/>
                  </a:cubicBezTo>
                  <a:close/>
                  <a:moveTo>
                    <a:pt x="14879" y="9181"/>
                  </a:moveTo>
                  <a:lnTo>
                    <a:pt x="14879" y="7001"/>
                  </a:lnTo>
                  <a:lnTo>
                    <a:pt x="13796" y="6583"/>
                  </a:lnTo>
                  <a:cubicBezTo>
                    <a:pt x="13383" y="6423"/>
                    <a:pt x="13051" y="6080"/>
                    <a:pt x="12883" y="5640"/>
                  </a:cubicBezTo>
                  <a:cubicBezTo>
                    <a:pt x="12883" y="5640"/>
                    <a:pt x="12883" y="5639"/>
                    <a:pt x="12883" y="5639"/>
                  </a:cubicBezTo>
                  <a:cubicBezTo>
                    <a:pt x="12714" y="5198"/>
                    <a:pt x="12727" y="4700"/>
                    <a:pt x="12915" y="4268"/>
                  </a:cubicBezTo>
                  <a:lnTo>
                    <a:pt x="13408" y="3140"/>
                  </a:lnTo>
                  <a:lnTo>
                    <a:pt x="11991" y="1599"/>
                  </a:lnTo>
                  <a:lnTo>
                    <a:pt x="10954" y="2135"/>
                  </a:lnTo>
                  <a:cubicBezTo>
                    <a:pt x="10558" y="2340"/>
                    <a:pt x="10099" y="2353"/>
                    <a:pt x="9693" y="2170"/>
                  </a:cubicBezTo>
                  <a:lnTo>
                    <a:pt x="9692" y="2170"/>
                  </a:lnTo>
                  <a:cubicBezTo>
                    <a:pt x="9288" y="1987"/>
                    <a:pt x="8973" y="1626"/>
                    <a:pt x="8826" y="1177"/>
                  </a:cubicBezTo>
                  <a:lnTo>
                    <a:pt x="8441" y="0"/>
                  </a:lnTo>
                  <a:lnTo>
                    <a:pt x="6437" y="0"/>
                  </a:lnTo>
                  <a:lnTo>
                    <a:pt x="6052" y="1177"/>
                  </a:lnTo>
                  <a:cubicBezTo>
                    <a:pt x="5905" y="1626"/>
                    <a:pt x="5590" y="1987"/>
                    <a:pt x="5185" y="2170"/>
                  </a:cubicBezTo>
                  <a:cubicBezTo>
                    <a:pt x="4779" y="2353"/>
                    <a:pt x="4321" y="2340"/>
                    <a:pt x="3924" y="2135"/>
                  </a:cubicBezTo>
                  <a:lnTo>
                    <a:pt x="2887" y="1599"/>
                  </a:lnTo>
                  <a:lnTo>
                    <a:pt x="1470" y="3140"/>
                  </a:lnTo>
                  <a:lnTo>
                    <a:pt x="1962" y="4268"/>
                  </a:lnTo>
                  <a:cubicBezTo>
                    <a:pt x="2151" y="4699"/>
                    <a:pt x="2163" y="5198"/>
                    <a:pt x="1995" y="5639"/>
                  </a:cubicBezTo>
                  <a:cubicBezTo>
                    <a:pt x="1995" y="5639"/>
                    <a:pt x="1995" y="5640"/>
                    <a:pt x="1994" y="5640"/>
                  </a:cubicBezTo>
                  <a:cubicBezTo>
                    <a:pt x="1827" y="6080"/>
                    <a:pt x="1495" y="6423"/>
                    <a:pt x="1082" y="6583"/>
                  </a:cubicBezTo>
                  <a:lnTo>
                    <a:pt x="0" y="7001"/>
                  </a:lnTo>
                  <a:lnTo>
                    <a:pt x="0" y="9181"/>
                  </a:lnTo>
                  <a:lnTo>
                    <a:pt x="1082" y="9600"/>
                  </a:lnTo>
                  <a:cubicBezTo>
                    <a:pt x="1495" y="9759"/>
                    <a:pt x="1827" y="10102"/>
                    <a:pt x="1995" y="10543"/>
                  </a:cubicBezTo>
                  <a:cubicBezTo>
                    <a:pt x="2163" y="10984"/>
                    <a:pt x="2151" y="11482"/>
                    <a:pt x="1963" y="11914"/>
                  </a:cubicBezTo>
                  <a:lnTo>
                    <a:pt x="1470" y="13042"/>
                  </a:lnTo>
                  <a:lnTo>
                    <a:pt x="2887" y="14583"/>
                  </a:lnTo>
                  <a:lnTo>
                    <a:pt x="3924" y="14047"/>
                  </a:lnTo>
                  <a:cubicBezTo>
                    <a:pt x="4321" y="13842"/>
                    <a:pt x="4779" y="13829"/>
                    <a:pt x="5185" y="14012"/>
                  </a:cubicBezTo>
                  <a:cubicBezTo>
                    <a:pt x="5590" y="14195"/>
                    <a:pt x="5905" y="14556"/>
                    <a:pt x="6052" y="15005"/>
                  </a:cubicBezTo>
                  <a:lnTo>
                    <a:pt x="6437" y="16183"/>
                  </a:lnTo>
                  <a:lnTo>
                    <a:pt x="8441" y="16183"/>
                  </a:lnTo>
                  <a:lnTo>
                    <a:pt x="8824" y="15013"/>
                  </a:lnTo>
                  <a:cubicBezTo>
                    <a:pt x="8972" y="14559"/>
                    <a:pt x="9290" y="14195"/>
                    <a:pt x="9698" y="14010"/>
                  </a:cubicBezTo>
                  <a:cubicBezTo>
                    <a:pt x="9699" y="14010"/>
                    <a:pt x="9699" y="14010"/>
                    <a:pt x="9699" y="14010"/>
                  </a:cubicBezTo>
                  <a:cubicBezTo>
                    <a:pt x="10101" y="13828"/>
                    <a:pt x="10554" y="13840"/>
                    <a:pt x="10947" y="14044"/>
                  </a:cubicBezTo>
                  <a:lnTo>
                    <a:pt x="11991" y="14583"/>
                  </a:lnTo>
                  <a:lnTo>
                    <a:pt x="13408" y="13042"/>
                  </a:lnTo>
                  <a:lnTo>
                    <a:pt x="12915" y="11913"/>
                  </a:lnTo>
                  <a:cubicBezTo>
                    <a:pt x="12727" y="11482"/>
                    <a:pt x="12714" y="10984"/>
                    <a:pt x="12883" y="10544"/>
                  </a:cubicBezTo>
                  <a:cubicBezTo>
                    <a:pt x="12883" y="10543"/>
                    <a:pt x="12883" y="10543"/>
                    <a:pt x="12883" y="10543"/>
                  </a:cubicBezTo>
                  <a:cubicBezTo>
                    <a:pt x="13051" y="10102"/>
                    <a:pt x="13383" y="9759"/>
                    <a:pt x="13797" y="9600"/>
                  </a:cubicBezTo>
                  <a:cubicBezTo>
                    <a:pt x="13797" y="9600"/>
                    <a:pt x="14879" y="9181"/>
                    <a:pt x="14879" y="918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3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194621" y="2440523"/>
            <a:ext cx="530424" cy="668405"/>
            <a:chOff x="11086957" y="8229601"/>
            <a:chExt cx="2033851" cy="2347913"/>
          </a:xfrm>
        </p:grpSpPr>
        <p:sp>
          <p:nvSpPr>
            <p:cNvPr id="68" name="AutoShape 5"/>
            <p:cNvSpPr>
              <a:spLocks/>
            </p:cNvSpPr>
            <p:nvPr/>
          </p:nvSpPr>
          <p:spPr bwMode="auto">
            <a:xfrm>
              <a:off x="11086957" y="8229601"/>
              <a:ext cx="2033851" cy="2347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3D7C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9" name="AutoShape 6"/>
            <p:cNvSpPr>
              <a:spLocks/>
            </p:cNvSpPr>
            <p:nvPr/>
          </p:nvSpPr>
          <p:spPr bwMode="auto">
            <a:xfrm>
              <a:off x="11553741" y="9093200"/>
              <a:ext cx="1554364" cy="13160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873" y="0"/>
                  </a:moveTo>
                  <a:lnTo>
                    <a:pt x="21599" y="4792"/>
                  </a:lnTo>
                  <a:lnTo>
                    <a:pt x="21599" y="14654"/>
                  </a:lnTo>
                  <a:lnTo>
                    <a:pt x="11241" y="21600"/>
                  </a:lnTo>
                  <a:lnTo>
                    <a:pt x="0" y="10765"/>
                  </a:lnTo>
                  <a:lnTo>
                    <a:pt x="7710" y="15974"/>
                  </a:lnTo>
                  <a:lnTo>
                    <a:pt x="15655" y="10348"/>
                  </a:lnTo>
                  <a:lnTo>
                    <a:pt x="15873" y="0"/>
                  </a:lnTo>
                  <a:close/>
                </a:path>
              </a:pathLst>
            </a:custGeom>
            <a:solidFill>
              <a:srgbClr val="3470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1800"/>
            </a:p>
          </p:txBody>
        </p:sp>
        <p:sp>
          <p:nvSpPr>
            <p:cNvPr id="70" name="AutoShape 7"/>
            <p:cNvSpPr>
              <a:spLocks/>
            </p:cNvSpPr>
            <p:nvPr/>
          </p:nvSpPr>
          <p:spPr bwMode="auto">
            <a:xfrm>
              <a:off x="11506111" y="8699500"/>
              <a:ext cx="1198719" cy="13827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499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600">
                <a:solidFill>
                  <a:srgbClr val="4998D8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" name="AutoShape 30"/>
            <p:cNvSpPr>
              <a:spLocks/>
            </p:cNvSpPr>
            <p:nvPr/>
          </p:nvSpPr>
          <p:spPr bwMode="auto">
            <a:xfrm>
              <a:off x="11909389" y="9410701"/>
              <a:ext cx="435032" cy="434975"/>
            </a:xfrm>
            <a:custGeom>
              <a:avLst/>
              <a:gdLst>
                <a:gd name="T0" fmla="+- 0 10800 98"/>
                <a:gd name="T1" fmla="*/ T0 w 21404"/>
                <a:gd name="T2" fmla="+- 0 10800 98"/>
                <a:gd name="T3" fmla="*/ 10800 h 21405"/>
                <a:gd name="T4" fmla="+- 0 10800 98"/>
                <a:gd name="T5" fmla="*/ T4 w 21404"/>
                <a:gd name="T6" fmla="+- 0 10800 98"/>
                <a:gd name="T7" fmla="*/ 10800 h 21405"/>
                <a:gd name="T8" fmla="+- 0 10800 98"/>
                <a:gd name="T9" fmla="*/ T8 w 21404"/>
                <a:gd name="T10" fmla="+- 0 10800 98"/>
                <a:gd name="T11" fmla="*/ 10800 h 21405"/>
                <a:gd name="T12" fmla="+- 0 10800 98"/>
                <a:gd name="T13" fmla="*/ T12 w 21404"/>
                <a:gd name="T14" fmla="+- 0 10800 98"/>
                <a:gd name="T15" fmla="*/ 10800 h 214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04" h="21405">
                  <a:moveTo>
                    <a:pt x="13240" y="2714"/>
                  </a:moveTo>
                  <a:lnTo>
                    <a:pt x="10012" y="165"/>
                  </a:lnTo>
                  <a:cubicBezTo>
                    <a:pt x="9679" y="-98"/>
                    <a:pt x="9194" y="-42"/>
                    <a:pt x="8929" y="293"/>
                  </a:cubicBezTo>
                  <a:lnTo>
                    <a:pt x="6375" y="3526"/>
                  </a:lnTo>
                  <a:cubicBezTo>
                    <a:pt x="6188" y="3215"/>
                    <a:pt x="5944" y="2931"/>
                    <a:pt x="5641" y="2692"/>
                  </a:cubicBezTo>
                  <a:cubicBezTo>
                    <a:pt x="4276" y="1614"/>
                    <a:pt x="2296" y="1847"/>
                    <a:pt x="1217" y="3212"/>
                  </a:cubicBezTo>
                  <a:cubicBezTo>
                    <a:pt x="140" y="4578"/>
                    <a:pt x="373" y="6558"/>
                    <a:pt x="1738" y="7637"/>
                  </a:cubicBezTo>
                  <a:cubicBezTo>
                    <a:pt x="2040" y="7875"/>
                    <a:pt x="2374" y="8045"/>
                    <a:pt x="2719" y="8158"/>
                  </a:cubicBezTo>
                  <a:lnTo>
                    <a:pt x="166" y="11390"/>
                  </a:lnTo>
                  <a:cubicBezTo>
                    <a:pt x="-98" y="11725"/>
                    <a:pt x="-41" y="12210"/>
                    <a:pt x="293" y="12475"/>
                  </a:cubicBezTo>
                  <a:lnTo>
                    <a:pt x="11391" y="21239"/>
                  </a:lnTo>
                  <a:cubicBezTo>
                    <a:pt x="11724" y="21502"/>
                    <a:pt x="12209" y="21444"/>
                    <a:pt x="12474" y="21112"/>
                  </a:cubicBezTo>
                  <a:lnTo>
                    <a:pt x="21237" y="10013"/>
                  </a:lnTo>
                  <a:cubicBezTo>
                    <a:pt x="21502" y="9678"/>
                    <a:pt x="21444" y="9193"/>
                    <a:pt x="21110" y="8929"/>
                  </a:cubicBezTo>
                  <a:lnTo>
                    <a:pt x="18184" y="6619"/>
                  </a:lnTo>
                  <a:cubicBezTo>
                    <a:pt x="17106" y="7984"/>
                    <a:pt x="15125" y="8215"/>
                    <a:pt x="13759" y="7138"/>
                  </a:cubicBezTo>
                  <a:cubicBezTo>
                    <a:pt x="12395" y="6059"/>
                    <a:pt x="12162" y="4079"/>
                    <a:pt x="13240" y="2714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3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2" name="AutoShape 31"/>
            <p:cNvSpPr>
              <a:spLocks/>
            </p:cNvSpPr>
            <p:nvPr/>
          </p:nvSpPr>
          <p:spPr bwMode="auto">
            <a:xfrm>
              <a:off x="12112615" y="9156701"/>
              <a:ext cx="435032" cy="434975"/>
            </a:xfrm>
            <a:custGeom>
              <a:avLst/>
              <a:gdLst>
                <a:gd name="T0" fmla="+- 0 10800 98"/>
                <a:gd name="T1" fmla="*/ T0 w 21404"/>
                <a:gd name="T2" fmla="+- 0 10800 98"/>
                <a:gd name="T3" fmla="*/ 10800 h 21404"/>
                <a:gd name="T4" fmla="+- 0 10800 98"/>
                <a:gd name="T5" fmla="*/ T4 w 21404"/>
                <a:gd name="T6" fmla="+- 0 10800 98"/>
                <a:gd name="T7" fmla="*/ 10800 h 21404"/>
                <a:gd name="T8" fmla="+- 0 10800 98"/>
                <a:gd name="T9" fmla="*/ T8 w 21404"/>
                <a:gd name="T10" fmla="+- 0 10800 98"/>
                <a:gd name="T11" fmla="*/ 10800 h 21404"/>
                <a:gd name="T12" fmla="+- 0 10800 98"/>
                <a:gd name="T13" fmla="*/ T12 w 21404"/>
                <a:gd name="T14" fmla="+- 0 10800 98"/>
                <a:gd name="T15" fmla="*/ 10800 h 214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04" h="21404">
                  <a:moveTo>
                    <a:pt x="2715" y="8163"/>
                  </a:moveTo>
                  <a:lnTo>
                    <a:pt x="166" y="11391"/>
                  </a:lnTo>
                  <a:cubicBezTo>
                    <a:pt x="-98" y="11725"/>
                    <a:pt x="-42" y="12209"/>
                    <a:pt x="294" y="12474"/>
                  </a:cubicBezTo>
                  <a:lnTo>
                    <a:pt x="3525" y="15027"/>
                  </a:lnTo>
                  <a:cubicBezTo>
                    <a:pt x="3216" y="15216"/>
                    <a:pt x="2932" y="15459"/>
                    <a:pt x="2692" y="15761"/>
                  </a:cubicBezTo>
                  <a:cubicBezTo>
                    <a:pt x="1615" y="17127"/>
                    <a:pt x="1847" y="19107"/>
                    <a:pt x="3212" y="20186"/>
                  </a:cubicBezTo>
                  <a:cubicBezTo>
                    <a:pt x="4578" y="21263"/>
                    <a:pt x="6558" y="21031"/>
                    <a:pt x="7636" y="19665"/>
                  </a:cubicBezTo>
                  <a:cubicBezTo>
                    <a:pt x="7875" y="19363"/>
                    <a:pt x="8046" y="19030"/>
                    <a:pt x="8158" y="18684"/>
                  </a:cubicBezTo>
                  <a:lnTo>
                    <a:pt x="11391" y="21237"/>
                  </a:lnTo>
                  <a:cubicBezTo>
                    <a:pt x="11724" y="21502"/>
                    <a:pt x="12211" y="21444"/>
                    <a:pt x="12475" y="21110"/>
                  </a:cubicBezTo>
                  <a:lnTo>
                    <a:pt x="21238" y="10012"/>
                  </a:lnTo>
                  <a:cubicBezTo>
                    <a:pt x="21501" y="9678"/>
                    <a:pt x="21444" y="9192"/>
                    <a:pt x="21112" y="8929"/>
                  </a:cubicBezTo>
                  <a:lnTo>
                    <a:pt x="10014" y="166"/>
                  </a:lnTo>
                  <a:cubicBezTo>
                    <a:pt x="9679" y="-98"/>
                    <a:pt x="9194" y="-41"/>
                    <a:pt x="8929" y="293"/>
                  </a:cubicBezTo>
                  <a:lnTo>
                    <a:pt x="6619" y="3219"/>
                  </a:lnTo>
                  <a:cubicBezTo>
                    <a:pt x="7984" y="4297"/>
                    <a:pt x="8216" y="6278"/>
                    <a:pt x="7138" y="7643"/>
                  </a:cubicBezTo>
                  <a:cubicBezTo>
                    <a:pt x="6060" y="9008"/>
                    <a:pt x="4080" y="9241"/>
                    <a:pt x="2715" y="8163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3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3" name="AutoShape 32"/>
            <p:cNvSpPr>
              <a:spLocks/>
            </p:cNvSpPr>
            <p:nvPr/>
          </p:nvSpPr>
          <p:spPr bwMode="auto">
            <a:xfrm>
              <a:off x="11845881" y="8940801"/>
              <a:ext cx="435032" cy="434975"/>
            </a:xfrm>
            <a:custGeom>
              <a:avLst/>
              <a:gdLst>
                <a:gd name="T0" fmla="+- 0 10800 98"/>
                <a:gd name="T1" fmla="*/ T0 w 21404"/>
                <a:gd name="T2" fmla="+- 0 10800 98"/>
                <a:gd name="T3" fmla="*/ 10800 h 21404"/>
                <a:gd name="T4" fmla="+- 0 10800 98"/>
                <a:gd name="T5" fmla="*/ T4 w 21404"/>
                <a:gd name="T6" fmla="+- 0 10800 98"/>
                <a:gd name="T7" fmla="*/ 10800 h 21404"/>
                <a:gd name="T8" fmla="+- 0 10800 98"/>
                <a:gd name="T9" fmla="*/ T8 w 21404"/>
                <a:gd name="T10" fmla="+- 0 10800 98"/>
                <a:gd name="T11" fmla="*/ 10800 h 21404"/>
                <a:gd name="T12" fmla="+- 0 10800 98"/>
                <a:gd name="T13" fmla="*/ T12 w 21404"/>
                <a:gd name="T14" fmla="+- 0 10800 98"/>
                <a:gd name="T15" fmla="*/ 10800 h 214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04" h="21404">
                  <a:moveTo>
                    <a:pt x="8163" y="18689"/>
                  </a:moveTo>
                  <a:lnTo>
                    <a:pt x="11391" y="21237"/>
                  </a:lnTo>
                  <a:cubicBezTo>
                    <a:pt x="11724" y="21502"/>
                    <a:pt x="12209" y="21445"/>
                    <a:pt x="12474" y="21110"/>
                  </a:cubicBezTo>
                  <a:lnTo>
                    <a:pt x="15026" y="17877"/>
                  </a:lnTo>
                  <a:cubicBezTo>
                    <a:pt x="15215" y="18188"/>
                    <a:pt x="15459" y="18472"/>
                    <a:pt x="15761" y="18711"/>
                  </a:cubicBezTo>
                  <a:cubicBezTo>
                    <a:pt x="17126" y="19788"/>
                    <a:pt x="19106" y="19556"/>
                    <a:pt x="20184" y="18191"/>
                  </a:cubicBezTo>
                  <a:cubicBezTo>
                    <a:pt x="21263" y="16825"/>
                    <a:pt x="21030" y="14846"/>
                    <a:pt x="19665" y="13767"/>
                  </a:cubicBezTo>
                  <a:cubicBezTo>
                    <a:pt x="19363" y="13528"/>
                    <a:pt x="19029" y="13357"/>
                    <a:pt x="18684" y="13245"/>
                  </a:cubicBezTo>
                  <a:lnTo>
                    <a:pt x="21237" y="10013"/>
                  </a:lnTo>
                  <a:cubicBezTo>
                    <a:pt x="21502" y="9679"/>
                    <a:pt x="21444" y="9194"/>
                    <a:pt x="21110" y="8929"/>
                  </a:cubicBezTo>
                  <a:lnTo>
                    <a:pt x="10012" y="165"/>
                  </a:lnTo>
                  <a:cubicBezTo>
                    <a:pt x="9679" y="-98"/>
                    <a:pt x="9192" y="-41"/>
                    <a:pt x="8929" y="293"/>
                  </a:cubicBezTo>
                  <a:lnTo>
                    <a:pt x="166" y="11391"/>
                  </a:lnTo>
                  <a:cubicBezTo>
                    <a:pt x="-98" y="11724"/>
                    <a:pt x="-41" y="12210"/>
                    <a:pt x="293" y="12474"/>
                  </a:cubicBezTo>
                  <a:lnTo>
                    <a:pt x="3219" y="14785"/>
                  </a:lnTo>
                  <a:cubicBezTo>
                    <a:pt x="4297" y="13419"/>
                    <a:pt x="6278" y="13188"/>
                    <a:pt x="7643" y="14265"/>
                  </a:cubicBezTo>
                  <a:cubicBezTo>
                    <a:pt x="9007" y="15343"/>
                    <a:pt x="9241" y="17323"/>
                    <a:pt x="8163" y="18689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3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74" name="AutoShape 33"/>
            <p:cNvSpPr>
              <a:spLocks/>
            </p:cNvSpPr>
            <p:nvPr/>
          </p:nvSpPr>
          <p:spPr bwMode="auto">
            <a:xfrm>
              <a:off x="11642654" y="9193213"/>
              <a:ext cx="435032" cy="436562"/>
            </a:xfrm>
            <a:custGeom>
              <a:avLst/>
              <a:gdLst>
                <a:gd name="T0" fmla="+- 0 10800 98"/>
                <a:gd name="T1" fmla="*/ T0 w 21404"/>
                <a:gd name="T2" fmla="+- 0 10800 98"/>
                <a:gd name="T3" fmla="*/ 10800 h 21404"/>
                <a:gd name="T4" fmla="+- 0 10800 98"/>
                <a:gd name="T5" fmla="*/ T4 w 21404"/>
                <a:gd name="T6" fmla="+- 0 10800 98"/>
                <a:gd name="T7" fmla="*/ 10800 h 21404"/>
                <a:gd name="T8" fmla="+- 0 10800 98"/>
                <a:gd name="T9" fmla="*/ T8 w 21404"/>
                <a:gd name="T10" fmla="+- 0 10800 98"/>
                <a:gd name="T11" fmla="*/ 10800 h 21404"/>
                <a:gd name="T12" fmla="+- 0 10800 98"/>
                <a:gd name="T13" fmla="*/ T12 w 21404"/>
                <a:gd name="T14" fmla="+- 0 10800 98"/>
                <a:gd name="T15" fmla="*/ 10800 h 214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404" h="21404">
                  <a:moveTo>
                    <a:pt x="18689" y="13240"/>
                  </a:moveTo>
                  <a:lnTo>
                    <a:pt x="21237" y="10012"/>
                  </a:lnTo>
                  <a:cubicBezTo>
                    <a:pt x="21502" y="9679"/>
                    <a:pt x="21445" y="9194"/>
                    <a:pt x="21110" y="8929"/>
                  </a:cubicBezTo>
                  <a:lnTo>
                    <a:pt x="17878" y="6377"/>
                  </a:lnTo>
                  <a:cubicBezTo>
                    <a:pt x="18188" y="6188"/>
                    <a:pt x="18472" y="5944"/>
                    <a:pt x="18711" y="5642"/>
                  </a:cubicBezTo>
                  <a:cubicBezTo>
                    <a:pt x="19789" y="4276"/>
                    <a:pt x="19555" y="2296"/>
                    <a:pt x="18191" y="1218"/>
                  </a:cubicBezTo>
                  <a:cubicBezTo>
                    <a:pt x="16826" y="140"/>
                    <a:pt x="14846" y="372"/>
                    <a:pt x="13766" y="1738"/>
                  </a:cubicBezTo>
                  <a:cubicBezTo>
                    <a:pt x="13529" y="2040"/>
                    <a:pt x="13357" y="2373"/>
                    <a:pt x="13246" y="2719"/>
                  </a:cubicBezTo>
                  <a:lnTo>
                    <a:pt x="10013" y="166"/>
                  </a:lnTo>
                  <a:cubicBezTo>
                    <a:pt x="9678" y="-98"/>
                    <a:pt x="9193" y="-41"/>
                    <a:pt x="8929" y="293"/>
                  </a:cubicBezTo>
                  <a:lnTo>
                    <a:pt x="165" y="11391"/>
                  </a:lnTo>
                  <a:cubicBezTo>
                    <a:pt x="-98" y="11725"/>
                    <a:pt x="-41" y="12211"/>
                    <a:pt x="291" y="12474"/>
                  </a:cubicBezTo>
                  <a:lnTo>
                    <a:pt x="11390" y="21237"/>
                  </a:lnTo>
                  <a:cubicBezTo>
                    <a:pt x="11725" y="21501"/>
                    <a:pt x="12210" y="21445"/>
                    <a:pt x="12474" y="21110"/>
                  </a:cubicBezTo>
                  <a:lnTo>
                    <a:pt x="14785" y="18184"/>
                  </a:lnTo>
                  <a:cubicBezTo>
                    <a:pt x="13420" y="17106"/>
                    <a:pt x="13187" y="15125"/>
                    <a:pt x="14266" y="13760"/>
                  </a:cubicBezTo>
                  <a:cubicBezTo>
                    <a:pt x="15344" y="12395"/>
                    <a:pt x="17323" y="12162"/>
                    <a:pt x="18689" y="13240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>
              <a:lvl1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457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457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3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127095" y="1678072"/>
            <a:ext cx="530088" cy="663836"/>
            <a:chOff x="5091776" y="3517901"/>
            <a:chExt cx="2033853" cy="2347913"/>
          </a:xfrm>
        </p:grpSpPr>
        <p:sp>
          <p:nvSpPr>
            <p:cNvPr id="76" name="AutoShape 18"/>
            <p:cNvSpPr>
              <a:spLocks/>
            </p:cNvSpPr>
            <p:nvPr/>
          </p:nvSpPr>
          <p:spPr bwMode="auto">
            <a:xfrm>
              <a:off x="5091776" y="3517901"/>
              <a:ext cx="2033852" cy="2347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3D7C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7" name="AutoShape 19"/>
            <p:cNvSpPr>
              <a:spLocks/>
            </p:cNvSpPr>
            <p:nvPr/>
          </p:nvSpPr>
          <p:spPr bwMode="auto">
            <a:xfrm>
              <a:off x="5579203" y="4381500"/>
              <a:ext cx="1546426" cy="13160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873" y="0"/>
                  </a:moveTo>
                  <a:lnTo>
                    <a:pt x="21599" y="4792"/>
                  </a:lnTo>
                  <a:lnTo>
                    <a:pt x="21599" y="14654"/>
                  </a:lnTo>
                  <a:lnTo>
                    <a:pt x="11241" y="21600"/>
                  </a:lnTo>
                  <a:lnTo>
                    <a:pt x="0" y="10765"/>
                  </a:lnTo>
                  <a:lnTo>
                    <a:pt x="7710" y="15974"/>
                  </a:lnTo>
                  <a:lnTo>
                    <a:pt x="15655" y="10348"/>
                  </a:lnTo>
                  <a:lnTo>
                    <a:pt x="15873" y="0"/>
                  </a:lnTo>
                  <a:close/>
                </a:path>
              </a:pathLst>
            </a:custGeom>
            <a:solidFill>
              <a:srgbClr val="3470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1800"/>
            </a:p>
          </p:txBody>
        </p:sp>
        <p:sp>
          <p:nvSpPr>
            <p:cNvPr id="78" name="AutoShape 20"/>
            <p:cNvSpPr>
              <a:spLocks/>
            </p:cNvSpPr>
            <p:nvPr/>
          </p:nvSpPr>
          <p:spPr bwMode="auto">
            <a:xfrm>
              <a:off x="5533158" y="3987801"/>
              <a:ext cx="1198718" cy="13827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499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600">
                <a:solidFill>
                  <a:srgbClr val="4998D8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79" name="AutoShape 22"/>
          <p:cNvSpPr>
            <a:spLocks/>
          </p:cNvSpPr>
          <p:nvPr/>
        </p:nvSpPr>
        <p:spPr bwMode="auto">
          <a:xfrm>
            <a:off x="120148" y="5104011"/>
            <a:ext cx="2936015" cy="3467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2855" tIns="22855" rIns="22855" bIns="22855" anchor="ctr"/>
          <a:lstStyle/>
          <a:p>
            <a:pPr algn="r"/>
            <a:r>
              <a:rPr lang="en-US" sz="1800" b="1" dirty="0">
                <a:solidFill>
                  <a:srgbClr val="4D4D4D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Rewards Activity Tracker</a:t>
            </a:r>
            <a:endParaRPr lang="en-US" sz="1800" dirty="0"/>
          </a:p>
        </p:txBody>
      </p:sp>
      <p:grpSp>
        <p:nvGrpSpPr>
          <p:cNvPr id="80" name="Group 79"/>
          <p:cNvGrpSpPr/>
          <p:nvPr/>
        </p:nvGrpSpPr>
        <p:grpSpPr>
          <a:xfrm>
            <a:off x="3187373" y="4956564"/>
            <a:ext cx="569815" cy="682978"/>
            <a:chOff x="11086957" y="3517901"/>
            <a:chExt cx="2033852" cy="2347913"/>
          </a:xfrm>
        </p:grpSpPr>
        <p:sp>
          <p:nvSpPr>
            <p:cNvPr id="81" name="AutoShape 14"/>
            <p:cNvSpPr>
              <a:spLocks/>
            </p:cNvSpPr>
            <p:nvPr/>
          </p:nvSpPr>
          <p:spPr bwMode="auto">
            <a:xfrm>
              <a:off x="11086957" y="3517901"/>
              <a:ext cx="2033852" cy="2347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3D7C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2" name="AutoShape 15"/>
            <p:cNvSpPr>
              <a:spLocks/>
            </p:cNvSpPr>
            <p:nvPr/>
          </p:nvSpPr>
          <p:spPr bwMode="auto">
            <a:xfrm>
              <a:off x="11536278" y="4381500"/>
              <a:ext cx="1554365" cy="13160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873" y="0"/>
                  </a:moveTo>
                  <a:lnTo>
                    <a:pt x="21599" y="4792"/>
                  </a:lnTo>
                  <a:lnTo>
                    <a:pt x="21599" y="14654"/>
                  </a:lnTo>
                  <a:lnTo>
                    <a:pt x="11241" y="21600"/>
                  </a:lnTo>
                  <a:lnTo>
                    <a:pt x="0" y="10765"/>
                  </a:lnTo>
                  <a:lnTo>
                    <a:pt x="7710" y="15974"/>
                  </a:lnTo>
                  <a:lnTo>
                    <a:pt x="15655" y="10348"/>
                  </a:lnTo>
                  <a:lnTo>
                    <a:pt x="15873" y="0"/>
                  </a:lnTo>
                  <a:close/>
                </a:path>
              </a:pathLst>
            </a:custGeom>
            <a:solidFill>
              <a:srgbClr val="3470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1800"/>
            </a:p>
          </p:txBody>
        </p:sp>
        <p:sp>
          <p:nvSpPr>
            <p:cNvPr id="83" name="AutoShape 16"/>
            <p:cNvSpPr>
              <a:spLocks/>
            </p:cNvSpPr>
            <p:nvPr/>
          </p:nvSpPr>
          <p:spPr bwMode="auto">
            <a:xfrm>
              <a:off x="11490234" y="3987801"/>
              <a:ext cx="1198718" cy="13827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499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600">
                <a:solidFill>
                  <a:srgbClr val="4998D8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84" name="AutoShape 22"/>
          <p:cNvSpPr>
            <a:spLocks/>
          </p:cNvSpPr>
          <p:nvPr/>
        </p:nvSpPr>
        <p:spPr bwMode="auto">
          <a:xfrm>
            <a:off x="2199666" y="6028225"/>
            <a:ext cx="1896419" cy="3467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2855" tIns="22855" rIns="22855" bIns="22855" anchor="ctr"/>
          <a:lstStyle/>
          <a:p>
            <a:r>
              <a:rPr lang="en-US" sz="1800" b="1" dirty="0">
                <a:solidFill>
                  <a:srgbClr val="4D4D4D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Screening Reminder</a:t>
            </a:r>
            <a:endParaRPr lang="en-US" sz="1800" dirty="0"/>
          </a:p>
        </p:txBody>
      </p:sp>
      <p:grpSp>
        <p:nvGrpSpPr>
          <p:cNvPr id="85" name="Group 84"/>
          <p:cNvGrpSpPr/>
          <p:nvPr/>
        </p:nvGrpSpPr>
        <p:grpSpPr>
          <a:xfrm>
            <a:off x="4183796" y="5768174"/>
            <a:ext cx="569815" cy="682978"/>
            <a:chOff x="11086957" y="3517901"/>
            <a:chExt cx="2033852" cy="2347913"/>
          </a:xfrm>
        </p:grpSpPr>
        <p:sp>
          <p:nvSpPr>
            <p:cNvPr id="86" name="AutoShape 14"/>
            <p:cNvSpPr>
              <a:spLocks/>
            </p:cNvSpPr>
            <p:nvPr/>
          </p:nvSpPr>
          <p:spPr bwMode="auto">
            <a:xfrm>
              <a:off x="11086957" y="3517901"/>
              <a:ext cx="2033852" cy="2347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3D7C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7" name="AutoShape 15"/>
            <p:cNvSpPr>
              <a:spLocks/>
            </p:cNvSpPr>
            <p:nvPr/>
          </p:nvSpPr>
          <p:spPr bwMode="auto">
            <a:xfrm>
              <a:off x="11536278" y="4381500"/>
              <a:ext cx="1554365" cy="13160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873" y="0"/>
                  </a:moveTo>
                  <a:lnTo>
                    <a:pt x="21599" y="4792"/>
                  </a:lnTo>
                  <a:lnTo>
                    <a:pt x="21599" y="14654"/>
                  </a:lnTo>
                  <a:lnTo>
                    <a:pt x="11241" y="21600"/>
                  </a:lnTo>
                  <a:lnTo>
                    <a:pt x="0" y="10765"/>
                  </a:lnTo>
                  <a:lnTo>
                    <a:pt x="7710" y="15974"/>
                  </a:lnTo>
                  <a:lnTo>
                    <a:pt x="15655" y="10348"/>
                  </a:lnTo>
                  <a:lnTo>
                    <a:pt x="15873" y="0"/>
                  </a:lnTo>
                  <a:close/>
                </a:path>
              </a:pathLst>
            </a:custGeom>
            <a:solidFill>
              <a:srgbClr val="3470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1800"/>
            </a:p>
          </p:txBody>
        </p:sp>
        <p:sp>
          <p:nvSpPr>
            <p:cNvPr id="88" name="AutoShape 16"/>
            <p:cNvSpPr>
              <a:spLocks/>
            </p:cNvSpPr>
            <p:nvPr/>
          </p:nvSpPr>
          <p:spPr bwMode="auto">
            <a:xfrm>
              <a:off x="11490234" y="3987801"/>
              <a:ext cx="1198718" cy="13827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499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600">
                <a:solidFill>
                  <a:srgbClr val="4998D8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89" name="AutoShape 21"/>
          <p:cNvSpPr>
            <a:spLocks/>
          </p:cNvSpPr>
          <p:nvPr/>
        </p:nvSpPr>
        <p:spPr bwMode="auto">
          <a:xfrm>
            <a:off x="6088292" y="1773351"/>
            <a:ext cx="1853803" cy="3467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2855" tIns="22855" rIns="22855" bIns="22855" anchor="ctr"/>
          <a:lstStyle/>
          <a:p>
            <a:r>
              <a:rPr lang="en-US" sz="1800" b="1" dirty="0">
                <a:solidFill>
                  <a:srgbClr val="4D4D4D"/>
                </a:solidFill>
                <a:latin typeface="Aleo" panose="020F0502020204030203" pitchFamily="34" charset="0"/>
                <a:sym typeface="Aleo Regular" charset="0"/>
              </a:rPr>
              <a:t>Incentives</a:t>
            </a:r>
            <a:endParaRPr lang="en-US" sz="1800" dirty="0"/>
          </a:p>
        </p:txBody>
      </p:sp>
      <p:sp>
        <p:nvSpPr>
          <p:cNvPr id="90" name="AutoShape 22"/>
          <p:cNvSpPr>
            <a:spLocks/>
          </p:cNvSpPr>
          <p:nvPr/>
        </p:nvSpPr>
        <p:spPr bwMode="auto">
          <a:xfrm>
            <a:off x="7453597" y="3805859"/>
            <a:ext cx="2185703" cy="3467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2855" tIns="22855" rIns="22855" bIns="22855" anchor="ctr"/>
          <a:lstStyle/>
          <a:p>
            <a:r>
              <a:rPr lang="en-US" sz="1800" b="1" dirty="0">
                <a:solidFill>
                  <a:srgbClr val="4D4D4D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Health Coaching</a:t>
            </a:r>
            <a:endParaRPr lang="en-US" sz="1800" dirty="0"/>
          </a:p>
        </p:txBody>
      </p:sp>
      <p:sp>
        <p:nvSpPr>
          <p:cNvPr id="91" name="AutoShape 24"/>
          <p:cNvSpPr>
            <a:spLocks/>
          </p:cNvSpPr>
          <p:nvPr/>
        </p:nvSpPr>
        <p:spPr bwMode="auto">
          <a:xfrm>
            <a:off x="7067884" y="2523025"/>
            <a:ext cx="2957127" cy="381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2855" tIns="22855" rIns="22855" bIns="22855" anchor="ctr"/>
          <a:lstStyle/>
          <a:p>
            <a:r>
              <a:rPr lang="en-US" sz="1800" b="1" dirty="0" smtClean="0">
                <a:solidFill>
                  <a:srgbClr val="4D4D4D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Biometric screening</a:t>
            </a:r>
            <a:endParaRPr lang="en-US" sz="1800" dirty="0"/>
          </a:p>
        </p:txBody>
      </p:sp>
      <p:grpSp>
        <p:nvGrpSpPr>
          <p:cNvPr id="92" name="Group 91"/>
          <p:cNvGrpSpPr/>
          <p:nvPr/>
        </p:nvGrpSpPr>
        <p:grpSpPr>
          <a:xfrm>
            <a:off x="6749570" y="3672674"/>
            <a:ext cx="569815" cy="682978"/>
            <a:chOff x="11086957" y="3517901"/>
            <a:chExt cx="2033852" cy="2347913"/>
          </a:xfrm>
        </p:grpSpPr>
        <p:sp>
          <p:nvSpPr>
            <p:cNvPr id="93" name="AutoShape 14"/>
            <p:cNvSpPr>
              <a:spLocks/>
            </p:cNvSpPr>
            <p:nvPr/>
          </p:nvSpPr>
          <p:spPr bwMode="auto">
            <a:xfrm>
              <a:off x="11086957" y="3517901"/>
              <a:ext cx="2033852" cy="2347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3D7C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4" name="AutoShape 15"/>
            <p:cNvSpPr>
              <a:spLocks/>
            </p:cNvSpPr>
            <p:nvPr/>
          </p:nvSpPr>
          <p:spPr bwMode="auto">
            <a:xfrm>
              <a:off x="11536278" y="4381500"/>
              <a:ext cx="1554365" cy="13160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873" y="0"/>
                  </a:moveTo>
                  <a:lnTo>
                    <a:pt x="21599" y="4792"/>
                  </a:lnTo>
                  <a:lnTo>
                    <a:pt x="21599" y="14654"/>
                  </a:lnTo>
                  <a:lnTo>
                    <a:pt x="11241" y="21600"/>
                  </a:lnTo>
                  <a:lnTo>
                    <a:pt x="0" y="10765"/>
                  </a:lnTo>
                  <a:lnTo>
                    <a:pt x="7710" y="15974"/>
                  </a:lnTo>
                  <a:lnTo>
                    <a:pt x="15655" y="10348"/>
                  </a:lnTo>
                  <a:lnTo>
                    <a:pt x="15873" y="0"/>
                  </a:lnTo>
                  <a:close/>
                </a:path>
              </a:pathLst>
            </a:custGeom>
            <a:solidFill>
              <a:srgbClr val="3470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1800"/>
            </a:p>
          </p:txBody>
        </p:sp>
        <p:sp>
          <p:nvSpPr>
            <p:cNvPr id="95" name="AutoShape 16"/>
            <p:cNvSpPr>
              <a:spLocks/>
            </p:cNvSpPr>
            <p:nvPr/>
          </p:nvSpPr>
          <p:spPr bwMode="auto">
            <a:xfrm>
              <a:off x="11490234" y="3987801"/>
              <a:ext cx="1198718" cy="13827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499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600">
                <a:solidFill>
                  <a:srgbClr val="4998D8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6447840" y="2440523"/>
            <a:ext cx="530424" cy="668405"/>
            <a:chOff x="11086957" y="8229601"/>
            <a:chExt cx="2033851" cy="2347913"/>
          </a:xfrm>
        </p:grpSpPr>
        <p:sp>
          <p:nvSpPr>
            <p:cNvPr id="97" name="AutoShape 5"/>
            <p:cNvSpPr>
              <a:spLocks/>
            </p:cNvSpPr>
            <p:nvPr/>
          </p:nvSpPr>
          <p:spPr bwMode="auto">
            <a:xfrm>
              <a:off x="11086957" y="8229601"/>
              <a:ext cx="2033851" cy="2347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3D7C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98" name="AutoShape 6"/>
            <p:cNvSpPr>
              <a:spLocks/>
            </p:cNvSpPr>
            <p:nvPr/>
          </p:nvSpPr>
          <p:spPr bwMode="auto">
            <a:xfrm>
              <a:off x="11553741" y="9093200"/>
              <a:ext cx="1554364" cy="13160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873" y="0"/>
                  </a:moveTo>
                  <a:lnTo>
                    <a:pt x="21599" y="4792"/>
                  </a:lnTo>
                  <a:lnTo>
                    <a:pt x="21599" y="14654"/>
                  </a:lnTo>
                  <a:lnTo>
                    <a:pt x="11241" y="21600"/>
                  </a:lnTo>
                  <a:lnTo>
                    <a:pt x="0" y="10765"/>
                  </a:lnTo>
                  <a:lnTo>
                    <a:pt x="7710" y="15974"/>
                  </a:lnTo>
                  <a:lnTo>
                    <a:pt x="15655" y="10348"/>
                  </a:lnTo>
                  <a:lnTo>
                    <a:pt x="15873" y="0"/>
                  </a:lnTo>
                  <a:close/>
                </a:path>
              </a:pathLst>
            </a:custGeom>
            <a:solidFill>
              <a:srgbClr val="3470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1800"/>
            </a:p>
          </p:txBody>
        </p:sp>
        <p:sp>
          <p:nvSpPr>
            <p:cNvPr id="99" name="AutoShape 7"/>
            <p:cNvSpPr>
              <a:spLocks/>
            </p:cNvSpPr>
            <p:nvPr/>
          </p:nvSpPr>
          <p:spPr bwMode="auto">
            <a:xfrm>
              <a:off x="11506111" y="8699500"/>
              <a:ext cx="1198719" cy="13827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499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600">
                <a:solidFill>
                  <a:srgbClr val="4998D8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5396465" y="1634415"/>
            <a:ext cx="530088" cy="663836"/>
            <a:chOff x="5091776" y="3517901"/>
            <a:chExt cx="2033853" cy="2347913"/>
          </a:xfrm>
        </p:grpSpPr>
        <p:sp>
          <p:nvSpPr>
            <p:cNvPr id="101" name="AutoShape 18"/>
            <p:cNvSpPr>
              <a:spLocks/>
            </p:cNvSpPr>
            <p:nvPr/>
          </p:nvSpPr>
          <p:spPr bwMode="auto">
            <a:xfrm>
              <a:off x="5091776" y="3517901"/>
              <a:ext cx="2033852" cy="2347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3D7C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2" name="AutoShape 19"/>
            <p:cNvSpPr>
              <a:spLocks/>
            </p:cNvSpPr>
            <p:nvPr/>
          </p:nvSpPr>
          <p:spPr bwMode="auto">
            <a:xfrm>
              <a:off x="5579203" y="4381500"/>
              <a:ext cx="1546426" cy="13160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873" y="0"/>
                  </a:moveTo>
                  <a:lnTo>
                    <a:pt x="21599" y="4792"/>
                  </a:lnTo>
                  <a:lnTo>
                    <a:pt x="21599" y="14654"/>
                  </a:lnTo>
                  <a:lnTo>
                    <a:pt x="11241" y="21600"/>
                  </a:lnTo>
                  <a:lnTo>
                    <a:pt x="0" y="10765"/>
                  </a:lnTo>
                  <a:lnTo>
                    <a:pt x="7710" y="15974"/>
                  </a:lnTo>
                  <a:lnTo>
                    <a:pt x="15655" y="10348"/>
                  </a:lnTo>
                  <a:lnTo>
                    <a:pt x="15873" y="0"/>
                  </a:lnTo>
                  <a:close/>
                </a:path>
              </a:pathLst>
            </a:custGeom>
            <a:solidFill>
              <a:srgbClr val="3470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1800"/>
            </a:p>
          </p:txBody>
        </p:sp>
        <p:sp>
          <p:nvSpPr>
            <p:cNvPr id="103" name="AutoShape 20"/>
            <p:cNvSpPr>
              <a:spLocks/>
            </p:cNvSpPr>
            <p:nvPr/>
          </p:nvSpPr>
          <p:spPr bwMode="auto">
            <a:xfrm>
              <a:off x="5533158" y="3987801"/>
              <a:ext cx="1198718" cy="13827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499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600">
                <a:solidFill>
                  <a:srgbClr val="4998D8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04" name="AutoShape 22"/>
          <p:cNvSpPr>
            <a:spLocks/>
          </p:cNvSpPr>
          <p:nvPr/>
        </p:nvSpPr>
        <p:spPr bwMode="auto">
          <a:xfrm>
            <a:off x="7132170" y="5151390"/>
            <a:ext cx="1928561" cy="3467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2855" tIns="22855" rIns="22855" bIns="22855" anchor="ctr"/>
          <a:lstStyle/>
          <a:p>
            <a:r>
              <a:rPr lang="en-US" sz="1800" b="1" dirty="0">
                <a:solidFill>
                  <a:srgbClr val="4D4D4D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WellSteps Guide</a:t>
            </a:r>
            <a:endParaRPr lang="en-US" sz="1800" dirty="0"/>
          </a:p>
        </p:txBody>
      </p:sp>
      <p:grpSp>
        <p:nvGrpSpPr>
          <p:cNvPr id="105" name="Group 104"/>
          <p:cNvGrpSpPr/>
          <p:nvPr/>
        </p:nvGrpSpPr>
        <p:grpSpPr>
          <a:xfrm>
            <a:off x="6434147" y="4994664"/>
            <a:ext cx="569815" cy="682978"/>
            <a:chOff x="11086957" y="3517901"/>
            <a:chExt cx="2033852" cy="2347913"/>
          </a:xfrm>
        </p:grpSpPr>
        <p:sp>
          <p:nvSpPr>
            <p:cNvPr id="106" name="AutoShape 14"/>
            <p:cNvSpPr>
              <a:spLocks/>
            </p:cNvSpPr>
            <p:nvPr/>
          </p:nvSpPr>
          <p:spPr bwMode="auto">
            <a:xfrm>
              <a:off x="11086957" y="3517901"/>
              <a:ext cx="2033852" cy="2347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3D7C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7" name="AutoShape 15"/>
            <p:cNvSpPr>
              <a:spLocks/>
            </p:cNvSpPr>
            <p:nvPr/>
          </p:nvSpPr>
          <p:spPr bwMode="auto">
            <a:xfrm>
              <a:off x="11536278" y="4381500"/>
              <a:ext cx="1554365" cy="13160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873" y="0"/>
                  </a:moveTo>
                  <a:lnTo>
                    <a:pt x="21599" y="4792"/>
                  </a:lnTo>
                  <a:lnTo>
                    <a:pt x="21599" y="14654"/>
                  </a:lnTo>
                  <a:lnTo>
                    <a:pt x="11241" y="21600"/>
                  </a:lnTo>
                  <a:lnTo>
                    <a:pt x="0" y="10765"/>
                  </a:lnTo>
                  <a:lnTo>
                    <a:pt x="7710" y="15974"/>
                  </a:lnTo>
                  <a:lnTo>
                    <a:pt x="15655" y="10348"/>
                  </a:lnTo>
                  <a:lnTo>
                    <a:pt x="15873" y="0"/>
                  </a:lnTo>
                  <a:close/>
                </a:path>
              </a:pathLst>
            </a:custGeom>
            <a:solidFill>
              <a:srgbClr val="3470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1800"/>
            </a:p>
          </p:txBody>
        </p:sp>
        <p:sp>
          <p:nvSpPr>
            <p:cNvPr id="108" name="AutoShape 16"/>
            <p:cNvSpPr>
              <a:spLocks/>
            </p:cNvSpPr>
            <p:nvPr/>
          </p:nvSpPr>
          <p:spPr bwMode="auto">
            <a:xfrm>
              <a:off x="11490234" y="3987801"/>
              <a:ext cx="1198718" cy="13827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499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600">
                <a:solidFill>
                  <a:srgbClr val="4998D8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09" name="AutoShape 6"/>
          <p:cNvSpPr>
            <a:spLocks/>
          </p:cNvSpPr>
          <p:nvPr/>
        </p:nvSpPr>
        <p:spPr bwMode="auto">
          <a:xfrm>
            <a:off x="5561118" y="1850777"/>
            <a:ext cx="237890" cy="19343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817" y="12851"/>
                </a:moveTo>
                <a:cubicBezTo>
                  <a:pt x="11817" y="13784"/>
                  <a:pt x="11395" y="14314"/>
                  <a:pt x="10896" y="14435"/>
                </a:cubicBezTo>
                <a:lnTo>
                  <a:pt x="10896" y="15104"/>
                </a:lnTo>
                <a:lnTo>
                  <a:pt x="10340" y="15104"/>
                </a:lnTo>
                <a:lnTo>
                  <a:pt x="10340" y="14506"/>
                </a:lnTo>
                <a:cubicBezTo>
                  <a:pt x="10073" y="14466"/>
                  <a:pt x="9720" y="14299"/>
                  <a:pt x="9461" y="14053"/>
                </a:cubicBezTo>
                <a:lnTo>
                  <a:pt x="9645" y="12951"/>
                </a:lnTo>
                <a:cubicBezTo>
                  <a:pt x="9939" y="13148"/>
                  <a:pt x="10368" y="13396"/>
                  <a:pt x="10685" y="13277"/>
                </a:cubicBezTo>
                <a:cubicBezTo>
                  <a:pt x="10963" y="13173"/>
                  <a:pt x="11033" y="12745"/>
                  <a:pt x="10706" y="12502"/>
                </a:cubicBezTo>
                <a:cubicBezTo>
                  <a:pt x="10430" y="12289"/>
                  <a:pt x="9481" y="12066"/>
                  <a:pt x="9481" y="10700"/>
                </a:cubicBezTo>
                <a:cubicBezTo>
                  <a:pt x="9481" y="10134"/>
                  <a:pt x="9728" y="9356"/>
                  <a:pt x="10340" y="9126"/>
                </a:cubicBezTo>
                <a:lnTo>
                  <a:pt x="10340" y="8447"/>
                </a:lnTo>
                <a:lnTo>
                  <a:pt x="10896" y="8447"/>
                </a:lnTo>
                <a:lnTo>
                  <a:pt x="10896" y="9070"/>
                </a:lnTo>
                <a:cubicBezTo>
                  <a:pt x="11134" y="9098"/>
                  <a:pt x="11377" y="9174"/>
                  <a:pt x="11658" y="9325"/>
                </a:cubicBezTo>
                <a:cubicBezTo>
                  <a:pt x="11630" y="9536"/>
                  <a:pt x="11509" y="10452"/>
                  <a:pt x="11509" y="10452"/>
                </a:cubicBezTo>
                <a:cubicBezTo>
                  <a:pt x="11315" y="10339"/>
                  <a:pt x="10998" y="10140"/>
                  <a:pt x="10694" y="10170"/>
                </a:cubicBezTo>
                <a:cubicBezTo>
                  <a:pt x="10318" y="10206"/>
                  <a:pt x="10291" y="10678"/>
                  <a:pt x="10544" y="10896"/>
                </a:cubicBezTo>
                <a:cubicBezTo>
                  <a:pt x="11064" y="11301"/>
                  <a:pt x="11817" y="11645"/>
                  <a:pt x="11817" y="12851"/>
                </a:cubicBezTo>
                <a:close/>
                <a:moveTo>
                  <a:pt x="17068" y="2317"/>
                </a:moveTo>
                <a:lnTo>
                  <a:pt x="1346" y="2317"/>
                </a:lnTo>
                <a:lnTo>
                  <a:pt x="1346" y="16648"/>
                </a:lnTo>
                <a:lnTo>
                  <a:pt x="0" y="16648"/>
                </a:lnTo>
                <a:lnTo>
                  <a:pt x="0" y="0"/>
                </a:lnTo>
                <a:lnTo>
                  <a:pt x="17068" y="0"/>
                </a:lnTo>
                <a:cubicBezTo>
                  <a:pt x="17068" y="0"/>
                  <a:pt x="17068" y="2317"/>
                  <a:pt x="17068" y="2317"/>
                </a:cubicBezTo>
                <a:close/>
                <a:moveTo>
                  <a:pt x="10595" y="16965"/>
                </a:moveTo>
                <a:cubicBezTo>
                  <a:pt x="8921" y="16965"/>
                  <a:pt x="7564" y="14630"/>
                  <a:pt x="7564" y="11750"/>
                </a:cubicBezTo>
                <a:cubicBezTo>
                  <a:pt x="7564" y="8870"/>
                  <a:pt x="8921" y="6536"/>
                  <a:pt x="10595" y="6536"/>
                </a:cubicBezTo>
                <a:cubicBezTo>
                  <a:pt x="12268" y="6536"/>
                  <a:pt x="13625" y="8870"/>
                  <a:pt x="13625" y="11750"/>
                </a:cubicBezTo>
                <a:cubicBezTo>
                  <a:pt x="13625" y="14630"/>
                  <a:pt x="12268" y="16965"/>
                  <a:pt x="10595" y="16965"/>
                </a:cubicBezTo>
                <a:close/>
                <a:moveTo>
                  <a:pt x="14841" y="11123"/>
                </a:moveTo>
                <a:cubicBezTo>
                  <a:pt x="14841" y="9777"/>
                  <a:pt x="15361" y="8570"/>
                  <a:pt x="16268" y="7813"/>
                </a:cubicBezTo>
                <a:cubicBezTo>
                  <a:pt x="16885" y="7297"/>
                  <a:pt x="17669" y="6992"/>
                  <a:pt x="18496" y="6941"/>
                </a:cubicBezTo>
                <a:lnTo>
                  <a:pt x="18496" y="4622"/>
                </a:lnTo>
                <a:lnTo>
                  <a:pt x="2693" y="4622"/>
                </a:lnTo>
                <a:lnTo>
                  <a:pt x="2693" y="18878"/>
                </a:lnTo>
                <a:lnTo>
                  <a:pt x="14841" y="18878"/>
                </a:lnTo>
                <a:cubicBezTo>
                  <a:pt x="14841" y="18878"/>
                  <a:pt x="14841" y="11123"/>
                  <a:pt x="14841" y="11123"/>
                </a:cubicBezTo>
                <a:close/>
                <a:moveTo>
                  <a:pt x="20945" y="16325"/>
                </a:moveTo>
                <a:cubicBezTo>
                  <a:pt x="21209" y="16105"/>
                  <a:pt x="21429" y="15846"/>
                  <a:pt x="21600" y="15556"/>
                </a:cubicBezTo>
                <a:lnTo>
                  <a:pt x="21600" y="16506"/>
                </a:lnTo>
                <a:cubicBezTo>
                  <a:pt x="21600" y="17823"/>
                  <a:pt x="20321" y="18891"/>
                  <a:pt x="18744" y="18891"/>
                </a:cubicBezTo>
                <a:cubicBezTo>
                  <a:pt x="17168" y="18891"/>
                  <a:pt x="15889" y="17823"/>
                  <a:pt x="15889" y="16506"/>
                </a:cubicBezTo>
                <a:lnTo>
                  <a:pt x="15889" y="15556"/>
                </a:lnTo>
                <a:cubicBezTo>
                  <a:pt x="16060" y="15846"/>
                  <a:pt x="16280" y="16105"/>
                  <a:pt x="16544" y="16325"/>
                </a:cubicBezTo>
                <a:cubicBezTo>
                  <a:pt x="17139" y="16822"/>
                  <a:pt x="17920" y="17096"/>
                  <a:pt x="18744" y="17096"/>
                </a:cubicBezTo>
                <a:cubicBezTo>
                  <a:pt x="19569" y="17096"/>
                  <a:pt x="20350" y="16822"/>
                  <a:pt x="20945" y="16325"/>
                </a:cubicBezTo>
                <a:close/>
                <a:moveTo>
                  <a:pt x="20945" y="19016"/>
                </a:moveTo>
                <a:cubicBezTo>
                  <a:pt x="21209" y="18796"/>
                  <a:pt x="21429" y="18537"/>
                  <a:pt x="21600" y="18247"/>
                </a:cubicBezTo>
                <a:lnTo>
                  <a:pt x="21600" y="19214"/>
                </a:lnTo>
                <a:cubicBezTo>
                  <a:pt x="21600" y="20531"/>
                  <a:pt x="20321" y="21599"/>
                  <a:pt x="18744" y="21599"/>
                </a:cubicBezTo>
                <a:cubicBezTo>
                  <a:pt x="17168" y="21599"/>
                  <a:pt x="15889" y="20531"/>
                  <a:pt x="15889" y="19214"/>
                </a:cubicBezTo>
                <a:lnTo>
                  <a:pt x="15889" y="18247"/>
                </a:lnTo>
                <a:cubicBezTo>
                  <a:pt x="16060" y="18537"/>
                  <a:pt x="16280" y="18796"/>
                  <a:pt x="16544" y="19016"/>
                </a:cubicBezTo>
                <a:cubicBezTo>
                  <a:pt x="17139" y="19513"/>
                  <a:pt x="17920" y="19787"/>
                  <a:pt x="18744" y="19787"/>
                </a:cubicBezTo>
                <a:cubicBezTo>
                  <a:pt x="19569" y="19787"/>
                  <a:pt x="20350" y="19513"/>
                  <a:pt x="20945" y="19016"/>
                </a:cubicBezTo>
                <a:close/>
                <a:moveTo>
                  <a:pt x="20945" y="13635"/>
                </a:moveTo>
                <a:cubicBezTo>
                  <a:pt x="21209" y="13413"/>
                  <a:pt x="21429" y="13155"/>
                  <a:pt x="21600" y="12865"/>
                </a:cubicBezTo>
                <a:lnTo>
                  <a:pt x="21600" y="13815"/>
                </a:lnTo>
                <a:cubicBezTo>
                  <a:pt x="21600" y="15132"/>
                  <a:pt x="20321" y="16200"/>
                  <a:pt x="18744" y="16200"/>
                </a:cubicBezTo>
                <a:cubicBezTo>
                  <a:pt x="17168" y="16200"/>
                  <a:pt x="15889" y="15132"/>
                  <a:pt x="15889" y="13815"/>
                </a:cubicBezTo>
                <a:lnTo>
                  <a:pt x="15889" y="12865"/>
                </a:lnTo>
                <a:cubicBezTo>
                  <a:pt x="16060" y="13156"/>
                  <a:pt x="16280" y="13413"/>
                  <a:pt x="16544" y="13635"/>
                </a:cubicBezTo>
                <a:cubicBezTo>
                  <a:pt x="17139" y="14131"/>
                  <a:pt x="17920" y="14405"/>
                  <a:pt x="18744" y="14405"/>
                </a:cubicBezTo>
                <a:cubicBezTo>
                  <a:pt x="19569" y="14405"/>
                  <a:pt x="20350" y="14131"/>
                  <a:pt x="20945" y="13635"/>
                </a:cubicBezTo>
                <a:close/>
                <a:moveTo>
                  <a:pt x="18940" y="12344"/>
                </a:moveTo>
                <a:lnTo>
                  <a:pt x="18939" y="12663"/>
                </a:lnTo>
                <a:lnTo>
                  <a:pt x="18578" y="12662"/>
                </a:lnTo>
                <a:lnTo>
                  <a:pt x="18578" y="12376"/>
                </a:lnTo>
                <a:cubicBezTo>
                  <a:pt x="18404" y="12357"/>
                  <a:pt x="18175" y="12276"/>
                  <a:pt x="18006" y="12159"/>
                </a:cubicBezTo>
                <a:lnTo>
                  <a:pt x="18126" y="11632"/>
                </a:lnTo>
                <a:cubicBezTo>
                  <a:pt x="18282" y="11710"/>
                  <a:pt x="18498" y="11803"/>
                  <a:pt x="18684" y="11805"/>
                </a:cubicBezTo>
                <a:cubicBezTo>
                  <a:pt x="18725" y="11805"/>
                  <a:pt x="18765" y="11800"/>
                  <a:pt x="18802" y="11790"/>
                </a:cubicBezTo>
                <a:cubicBezTo>
                  <a:pt x="18983" y="11740"/>
                  <a:pt x="19028" y="11536"/>
                  <a:pt x="18816" y="11420"/>
                </a:cubicBezTo>
                <a:cubicBezTo>
                  <a:pt x="18637" y="11317"/>
                  <a:pt x="18019" y="11209"/>
                  <a:pt x="18019" y="10556"/>
                </a:cubicBezTo>
                <a:cubicBezTo>
                  <a:pt x="18019" y="10286"/>
                  <a:pt x="18179" y="9915"/>
                  <a:pt x="18578" y="9807"/>
                </a:cubicBezTo>
                <a:lnTo>
                  <a:pt x="18578" y="9482"/>
                </a:lnTo>
                <a:lnTo>
                  <a:pt x="18940" y="9483"/>
                </a:lnTo>
                <a:lnTo>
                  <a:pt x="18940" y="9780"/>
                </a:lnTo>
                <a:cubicBezTo>
                  <a:pt x="19095" y="9794"/>
                  <a:pt x="19253" y="9831"/>
                  <a:pt x="19436" y="9904"/>
                </a:cubicBezTo>
                <a:cubicBezTo>
                  <a:pt x="19418" y="10004"/>
                  <a:pt x="19338" y="10442"/>
                  <a:pt x="19338" y="10442"/>
                </a:cubicBezTo>
                <a:cubicBezTo>
                  <a:pt x="19221" y="10391"/>
                  <a:pt x="19034" y="10305"/>
                  <a:pt x="18849" y="10305"/>
                </a:cubicBezTo>
                <a:cubicBezTo>
                  <a:pt x="18835" y="10304"/>
                  <a:pt x="18822" y="10305"/>
                  <a:pt x="18808" y="10305"/>
                </a:cubicBezTo>
                <a:cubicBezTo>
                  <a:pt x="18564" y="10323"/>
                  <a:pt x="18546" y="10548"/>
                  <a:pt x="18711" y="10652"/>
                </a:cubicBezTo>
                <a:cubicBezTo>
                  <a:pt x="19049" y="10847"/>
                  <a:pt x="19539" y="11012"/>
                  <a:pt x="19539" y="11589"/>
                </a:cubicBezTo>
                <a:cubicBezTo>
                  <a:pt x="19539" y="12034"/>
                  <a:pt x="19265" y="12287"/>
                  <a:pt x="18940" y="12344"/>
                </a:cubicBezTo>
                <a:close/>
                <a:moveTo>
                  <a:pt x="18744" y="8737"/>
                </a:moveTo>
                <a:cubicBezTo>
                  <a:pt x="17168" y="8737"/>
                  <a:pt x="15889" y="9806"/>
                  <a:pt x="15889" y="11123"/>
                </a:cubicBezTo>
                <a:cubicBezTo>
                  <a:pt x="15889" y="12441"/>
                  <a:pt x="17168" y="13509"/>
                  <a:pt x="18744" y="13509"/>
                </a:cubicBezTo>
                <a:cubicBezTo>
                  <a:pt x="20321" y="13509"/>
                  <a:pt x="21600" y="12441"/>
                  <a:pt x="21600" y="11123"/>
                </a:cubicBezTo>
                <a:cubicBezTo>
                  <a:pt x="21600" y="9806"/>
                  <a:pt x="20321" y="8737"/>
                  <a:pt x="18744" y="87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13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0" name="AutoShape 15"/>
          <p:cNvSpPr>
            <a:spLocks/>
          </p:cNvSpPr>
          <p:nvPr/>
        </p:nvSpPr>
        <p:spPr bwMode="auto">
          <a:xfrm>
            <a:off x="6585744" y="2641960"/>
            <a:ext cx="227629" cy="242745"/>
          </a:xfrm>
          <a:custGeom>
            <a:avLst/>
            <a:gdLst>
              <a:gd name="T0" fmla="*/ 10596 w 21192"/>
              <a:gd name="T1" fmla="*/ 10800 h 21600"/>
              <a:gd name="T2" fmla="*/ 10596 w 21192"/>
              <a:gd name="T3" fmla="*/ 10800 h 21600"/>
              <a:gd name="T4" fmla="*/ 10596 w 21192"/>
              <a:gd name="T5" fmla="*/ 10800 h 21600"/>
              <a:gd name="T6" fmla="*/ 10596 w 21192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192" h="21600">
                <a:moveTo>
                  <a:pt x="14073" y="8878"/>
                </a:moveTo>
                <a:cubicBezTo>
                  <a:pt x="14577" y="8878"/>
                  <a:pt x="14832" y="9579"/>
                  <a:pt x="14832" y="10908"/>
                </a:cubicBezTo>
                <a:cubicBezTo>
                  <a:pt x="14832" y="12273"/>
                  <a:pt x="14568" y="12955"/>
                  <a:pt x="14081" y="12955"/>
                </a:cubicBezTo>
                <a:cubicBezTo>
                  <a:pt x="13602" y="12955"/>
                  <a:pt x="13305" y="12301"/>
                  <a:pt x="13305" y="10926"/>
                </a:cubicBezTo>
                <a:cubicBezTo>
                  <a:pt x="13305" y="9524"/>
                  <a:pt x="13619" y="8878"/>
                  <a:pt x="14073" y="8878"/>
                </a:cubicBezTo>
                <a:close/>
                <a:moveTo>
                  <a:pt x="14089" y="7817"/>
                </a:moveTo>
                <a:cubicBezTo>
                  <a:pt x="12702" y="7817"/>
                  <a:pt x="12050" y="9183"/>
                  <a:pt x="12050" y="10926"/>
                </a:cubicBezTo>
                <a:cubicBezTo>
                  <a:pt x="12059" y="12624"/>
                  <a:pt x="12670" y="14016"/>
                  <a:pt x="14056" y="14016"/>
                </a:cubicBezTo>
                <a:cubicBezTo>
                  <a:pt x="15418" y="14016"/>
                  <a:pt x="16087" y="12734"/>
                  <a:pt x="16087" y="10890"/>
                </a:cubicBezTo>
                <a:cubicBezTo>
                  <a:pt x="16087" y="9247"/>
                  <a:pt x="15517" y="7817"/>
                  <a:pt x="14089" y="7817"/>
                </a:cubicBezTo>
                <a:close/>
                <a:moveTo>
                  <a:pt x="7510" y="13601"/>
                </a:moveTo>
                <a:cubicBezTo>
                  <a:pt x="7824" y="13813"/>
                  <a:pt x="8410" y="14016"/>
                  <a:pt x="9103" y="14016"/>
                </a:cubicBezTo>
                <a:cubicBezTo>
                  <a:pt x="10465" y="14016"/>
                  <a:pt x="11299" y="13242"/>
                  <a:pt x="11299" y="12190"/>
                </a:cubicBezTo>
                <a:cubicBezTo>
                  <a:pt x="11299" y="11397"/>
                  <a:pt x="10779" y="10852"/>
                  <a:pt x="10135" y="10723"/>
                </a:cubicBezTo>
                <a:lnTo>
                  <a:pt x="10135" y="10705"/>
                </a:lnTo>
                <a:cubicBezTo>
                  <a:pt x="10796" y="10456"/>
                  <a:pt x="11117" y="9948"/>
                  <a:pt x="11117" y="9312"/>
                </a:cubicBezTo>
                <a:cubicBezTo>
                  <a:pt x="11117" y="8491"/>
                  <a:pt x="10482" y="7817"/>
                  <a:pt x="9343" y="7817"/>
                </a:cubicBezTo>
                <a:cubicBezTo>
                  <a:pt x="8641" y="7817"/>
                  <a:pt x="8005" y="8039"/>
                  <a:pt x="7684" y="8270"/>
                </a:cubicBezTo>
                <a:lnTo>
                  <a:pt x="7939" y="9284"/>
                </a:lnTo>
                <a:cubicBezTo>
                  <a:pt x="8154" y="9137"/>
                  <a:pt x="8616" y="8924"/>
                  <a:pt x="9054" y="8924"/>
                </a:cubicBezTo>
                <a:cubicBezTo>
                  <a:pt x="9591" y="8924"/>
                  <a:pt x="9846" y="9192"/>
                  <a:pt x="9846" y="9552"/>
                </a:cubicBezTo>
                <a:cubicBezTo>
                  <a:pt x="9846" y="10059"/>
                  <a:pt x="9318" y="10244"/>
                  <a:pt x="8897" y="10244"/>
                </a:cubicBezTo>
                <a:lnTo>
                  <a:pt x="8402" y="10244"/>
                </a:lnTo>
                <a:lnTo>
                  <a:pt x="8402" y="11249"/>
                </a:lnTo>
                <a:lnTo>
                  <a:pt x="8914" y="11249"/>
                </a:lnTo>
                <a:cubicBezTo>
                  <a:pt x="9466" y="11249"/>
                  <a:pt x="9995" y="11517"/>
                  <a:pt x="9995" y="12116"/>
                </a:cubicBezTo>
                <a:cubicBezTo>
                  <a:pt x="9995" y="12559"/>
                  <a:pt x="9665" y="12910"/>
                  <a:pt x="9013" y="12910"/>
                </a:cubicBezTo>
                <a:cubicBezTo>
                  <a:pt x="8501" y="12910"/>
                  <a:pt x="7989" y="12679"/>
                  <a:pt x="7766" y="12540"/>
                </a:cubicBezTo>
                <a:cubicBezTo>
                  <a:pt x="7766" y="12540"/>
                  <a:pt x="7510" y="13601"/>
                  <a:pt x="7510" y="13601"/>
                </a:cubicBezTo>
                <a:close/>
                <a:moveTo>
                  <a:pt x="17280" y="2121"/>
                </a:moveTo>
                <a:cubicBezTo>
                  <a:pt x="16665" y="1612"/>
                  <a:pt x="15997" y="1186"/>
                  <a:pt x="15292" y="852"/>
                </a:cubicBezTo>
                <a:lnTo>
                  <a:pt x="14669" y="2838"/>
                </a:lnTo>
                <a:cubicBezTo>
                  <a:pt x="15157" y="3079"/>
                  <a:pt x="15622" y="3374"/>
                  <a:pt x="16056" y="3720"/>
                </a:cubicBezTo>
                <a:cubicBezTo>
                  <a:pt x="16056" y="3720"/>
                  <a:pt x="17280" y="2121"/>
                  <a:pt x="17280" y="2121"/>
                </a:cubicBezTo>
                <a:close/>
                <a:moveTo>
                  <a:pt x="7523" y="3335"/>
                </a:moveTo>
                <a:lnTo>
                  <a:pt x="6401" y="1643"/>
                </a:lnTo>
                <a:cubicBezTo>
                  <a:pt x="5784" y="2074"/>
                  <a:pt x="5210" y="2583"/>
                  <a:pt x="4691" y="3162"/>
                </a:cubicBezTo>
                <a:lnTo>
                  <a:pt x="6019" y="4646"/>
                </a:lnTo>
                <a:cubicBezTo>
                  <a:pt x="6472" y="4140"/>
                  <a:pt x="6978" y="3700"/>
                  <a:pt x="7523" y="3335"/>
                </a:cubicBezTo>
                <a:close/>
                <a:moveTo>
                  <a:pt x="10224" y="97"/>
                </a:moveTo>
                <a:cubicBezTo>
                  <a:pt x="9333" y="233"/>
                  <a:pt x="8471" y="505"/>
                  <a:pt x="7661" y="901"/>
                </a:cubicBezTo>
                <a:lnTo>
                  <a:pt x="8815" y="2642"/>
                </a:lnTo>
                <a:cubicBezTo>
                  <a:pt x="9269" y="2453"/>
                  <a:pt x="9741" y="2311"/>
                  <a:pt x="10224" y="2220"/>
                </a:cubicBezTo>
                <a:cubicBezTo>
                  <a:pt x="10224" y="2220"/>
                  <a:pt x="10224" y="97"/>
                  <a:pt x="10224" y="97"/>
                </a:cubicBezTo>
                <a:close/>
                <a:moveTo>
                  <a:pt x="13960" y="346"/>
                </a:moveTo>
                <a:cubicBezTo>
                  <a:pt x="13208" y="128"/>
                  <a:pt x="12427" y="9"/>
                  <a:pt x="11631" y="0"/>
                </a:cubicBezTo>
                <a:lnTo>
                  <a:pt x="11631" y="2099"/>
                </a:lnTo>
                <a:cubicBezTo>
                  <a:pt x="12212" y="2108"/>
                  <a:pt x="12783" y="2188"/>
                  <a:pt x="13336" y="2335"/>
                </a:cubicBezTo>
                <a:cubicBezTo>
                  <a:pt x="13336" y="2335"/>
                  <a:pt x="13960" y="346"/>
                  <a:pt x="13960" y="346"/>
                </a:cubicBezTo>
                <a:close/>
                <a:moveTo>
                  <a:pt x="18347" y="3146"/>
                </a:moveTo>
                <a:lnTo>
                  <a:pt x="17121" y="4747"/>
                </a:lnTo>
                <a:cubicBezTo>
                  <a:pt x="17470" y="5150"/>
                  <a:pt x="17786" y="5593"/>
                  <a:pt x="18064" y="6072"/>
                </a:cubicBezTo>
                <a:lnTo>
                  <a:pt x="19783" y="5184"/>
                </a:lnTo>
                <a:cubicBezTo>
                  <a:pt x="19374" y="4434"/>
                  <a:pt x="18891" y="3752"/>
                  <a:pt x="18347" y="3146"/>
                </a:cubicBezTo>
                <a:close/>
                <a:moveTo>
                  <a:pt x="20424" y="6584"/>
                </a:moveTo>
                <a:cubicBezTo>
                  <a:pt x="21600" y="9680"/>
                  <a:pt x="21424" y="13243"/>
                  <a:pt x="19897" y="16199"/>
                </a:cubicBezTo>
                <a:cubicBezTo>
                  <a:pt x="18170" y="19541"/>
                  <a:pt x="14979" y="21600"/>
                  <a:pt x="11526" y="21600"/>
                </a:cubicBezTo>
                <a:cubicBezTo>
                  <a:pt x="8073" y="21600"/>
                  <a:pt x="4882" y="19541"/>
                  <a:pt x="3155" y="16199"/>
                </a:cubicBezTo>
                <a:cubicBezTo>
                  <a:pt x="2298" y="14540"/>
                  <a:pt x="1867" y="12689"/>
                  <a:pt x="1861" y="10836"/>
                </a:cubicBezTo>
                <a:lnTo>
                  <a:pt x="0" y="10836"/>
                </a:lnTo>
                <a:lnTo>
                  <a:pt x="2829" y="6449"/>
                </a:lnTo>
                <a:lnTo>
                  <a:pt x="5647" y="10836"/>
                </a:lnTo>
                <a:lnTo>
                  <a:pt x="3739" y="10836"/>
                </a:lnTo>
                <a:cubicBezTo>
                  <a:pt x="3745" y="12326"/>
                  <a:pt x="4092" y="13816"/>
                  <a:pt x="4782" y="15150"/>
                </a:cubicBezTo>
                <a:cubicBezTo>
                  <a:pt x="6173" y="17843"/>
                  <a:pt x="8744" y="19501"/>
                  <a:pt x="11526" y="19501"/>
                </a:cubicBezTo>
                <a:cubicBezTo>
                  <a:pt x="14309" y="19501"/>
                  <a:pt x="16879" y="17843"/>
                  <a:pt x="18270" y="15150"/>
                </a:cubicBezTo>
                <a:cubicBezTo>
                  <a:pt x="19491" y="12788"/>
                  <a:pt x="19641" y="9945"/>
                  <a:pt x="18720" y="7465"/>
                </a:cubicBezTo>
                <a:cubicBezTo>
                  <a:pt x="18720" y="7465"/>
                  <a:pt x="20424" y="6584"/>
                  <a:pt x="20424" y="65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13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1" name="AutoShape 14"/>
          <p:cNvSpPr>
            <a:spLocks/>
          </p:cNvSpPr>
          <p:nvPr/>
        </p:nvSpPr>
        <p:spPr bwMode="auto">
          <a:xfrm>
            <a:off x="4351096" y="5979480"/>
            <a:ext cx="235216" cy="27738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11" y="5360"/>
                </a:moveTo>
                <a:cubicBezTo>
                  <a:pt x="15400" y="4307"/>
                  <a:pt x="12967" y="3667"/>
                  <a:pt x="10800" y="3667"/>
                </a:cubicBezTo>
                <a:lnTo>
                  <a:pt x="10800" y="16959"/>
                </a:lnTo>
                <a:cubicBezTo>
                  <a:pt x="14324" y="14058"/>
                  <a:pt x="16859" y="9871"/>
                  <a:pt x="17411" y="5360"/>
                </a:cubicBezTo>
                <a:close/>
                <a:moveTo>
                  <a:pt x="10800" y="0"/>
                </a:moveTo>
                <a:cubicBezTo>
                  <a:pt x="6962" y="0"/>
                  <a:pt x="2828" y="1427"/>
                  <a:pt x="0" y="3523"/>
                </a:cubicBezTo>
                <a:cubicBezTo>
                  <a:pt x="0" y="11243"/>
                  <a:pt x="4871" y="18089"/>
                  <a:pt x="10800" y="21599"/>
                </a:cubicBezTo>
                <a:cubicBezTo>
                  <a:pt x="16729" y="18089"/>
                  <a:pt x="21599" y="11243"/>
                  <a:pt x="21599" y="3523"/>
                </a:cubicBezTo>
                <a:cubicBezTo>
                  <a:pt x="18771" y="1427"/>
                  <a:pt x="14647" y="0"/>
                  <a:pt x="10800" y="0"/>
                </a:cubicBezTo>
                <a:close/>
                <a:moveTo>
                  <a:pt x="10800" y="2095"/>
                </a:moveTo>
                <a:cubicBezTo>
                  <a:pt x="13698" y="2095"/>
                  <a:pt x="16863" y="3068"/>
                  <a:pt x="19239" y="4544"/>
                </a:cubicBezTo>
                <a:cubicBezTo>
                  <a:pt x="18876" y="10359"/>
                  <a:pt x="15444" y="15745"/>
                  <a:pt x="10800" y="19019"/>
                </a:cubicBezTo>
                <a:cubicBezTo>
                  <a:pt x="6150" y="15741"/>
                  <a:pt x="2723" y="10353"/>
                  <a:pt x="2360" y="4544"/>
                </a:cubicBezTo>
                <a:cubicBezTo>
                  <a:pt x="4702" y="3090"/>
                  <a:pt x="7870" y="2095"/>
                  <a:pt x="10800" y="209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13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" name="AutoShape 29"/>
          <p:cNvSpPr>
            <a:spLocks/>
          </p:cNvSpPr>
          <p:nvPr/>
        </p:nvSpPr>
        <p:spPr bwMode="auto">
          <a:xfrm>
            <a:off x="3376911" y="5143939"/>
            <a:ext cx="230230" cy="2449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5147"/>
                </a:moveTo>
                <a:lnTo>
                  <a:pt x="19299" y="7459"/>
                </a:lnTo>
                <a:lnTo>
                  <a:pt x="14178" y="2312"/>
                </a:lnTo>
                <a:lnTo>
                  <a:pt x="16478" y="0"/>
                </a:lnTo>
                <a:cubicBezTo>
                  <a:pt x="16478" y="0"/>
                  <a:pt x="21600" y="5147"/>
                  <a:pt x="21600" y="5147"/>
                </a:cubicBezTo>
                <a:close/>
                <a:moveTo>
                  <a:pt x="5089" y="19082"/>
                </a:moveTo>
                <a:lnTo>
                  <a:pt x="4444" y="18434"/>
                </a:lnTo>
                <a:lnTo>
                  <a:pt x="14866" y="7959"/>
                </a:lnTo>
                <a:lnTo>
                  <a:pt x="15511" y="8607"/>
                </a:lnTo>
                <a:cubicBezTo>
                  <a:pt x="15511" y="8607"/>
                  <a:pt x="5089" y="19082"/>
                  <a:pt x="5089" y="19082"/>
                </a:cubicBezTo>
                <a:close/>
                <a:moveTo>
                  <a:pt x="2616" y="16581"/>
                </a:moveTo>
                <a:lnTo>
                  <a:pt x="13038" y="6106"/>
                </a:lnTo>
                <a:lnTo>
                  <a:pt x="13683" y="6754"/>
                </a:lnTo>
                <a:lnTo>
                  <a:pt x="3260" y="17229"/>
                </a:lnTo>
                <a:cubicBezTo>
                  <a:pt x="3260" y="17229"/>
                  <a:pt x="2616" y="16581"/>
                  <a:pt x="2616" y="16581"/>
                </a:cubicBezTo>
                <a:close/>
                <a:moveTo>
                  <a:pt x="13030" y="3466"/>
                </a:moveTo>
                <a:lnTo>
                  <a:pt x="1293" y="15262"/>
                </a:lnTo>
                <a:lnTo>
                  <a:pt x="0" y="21600"/>
                </a:lnTo>
                <a:lnTo>
                  <a:pt x="6415" y="20409"/>
                </a:lnTo>
                <a:lnTo>
                  <a:pt x="18151" y="8613"/>
                </a:lnTo>
                <a:cubicBezTo>
                  <a:pt x="18151" y="8613"/>
                  <a:pt x="13030" y="3466"/>
                  <a:pt x="13030" y="346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13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3" name="AutoShape 36"/>
          <p:cNvSpPr>
            <a:spLocks/>
          </p:cNvSpPr>
          <p:nvPr/>
        </p:nvSpPr>
        <p:spPr bwMode="auto">
          <a:xfrm>
            <a:off x="6969448" y="3908109"/>
            <a:ext cx="162722" cy="228913"/>
          </a:xfrm>
          <a:custGeom>
            <a:avLst/>
            <a:gdLst>
              <a:gd name="T0" fmla="+- 0 10782 90"/>
              <a:gd name="T1" fmla="*/ T0 w 21385"/>
              <a:gd name="T2" fmla="+- 0 10713 1"/>
              <a:gd name="T3" fmla="*/ 10713 h 21425"/>
              <a:gd name="T4" fmla="+- 0 10782 90"/>
              <a:gd name="T5" fmla="*/ T4 w 21385"/>
              <a:gd name="T6" fmla="+- 0 10713 1"/>
              <a:gd name="T7" fmla="*/ 10713 h 21425"/>
              <a:gd name="T8" fmla="+- 0 10782 90"/>
              <a:gd name="T9" fmla="*/ T8 w 21385"/>
              <a:gd name="T10" fmla="+- 0 10713 1"/>
              <a:gd name="T11" fmla="*/ 10713 h 21425"/>
              <a:gd name="T12" fmla="+- 0 10782 90"/>
              <a:gd name="T13" fmla="*/ T12 w 21385"/>
              <a:gd name="T14" fmla="+- 0 10713 1"/>
              <a:gd name="T15" fmla="*/ 10713 h 21425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385" h="21425">
                <a:moveTo>
                  <a:pt x="21360" y="9410"/>
                </a:moveTo>
                <a:cubicBezTo>
                  <a:pt x="20929" y="7233"/>
                  <a:pt x="19943" y="5217"/>
                  <a:pt x="18307" y="3391"/>
                </a:cubicBezTo>
                <a:cubicBezTo>
                  <a:pt x="17294" y="2258"/>
                  <a:pt x="16026" y="1312"/>
                  <a:pt x="14651" y="440"/>
                </a:cubicBezTo>
                <a:cubicBezTo>
                  <a:pt x="14178" y="142"/>
                  <a:pt x="13616" y="2"/>
                  <a:pt x="13002" y="0"/>
                </a:cubicBezTo>
                <a:cubicBezTo>
                  <a:pt x="11544" y="-1"/>
                  <a:pt x="10086" y="-1"/>
                  <a:pt x="8631" y="2"/>
                </a:cubicBezTo>
                <a:cubicBezTo>
                  <a:pt x="8497" y="2"/>
                  <a:pt x="8360" y="15"/>
                  <a:pt x="8227" y="31"/>
                </a:cubicBezTo>
                <a:cubicBezTo>
                  <a:pt x="7340" y="142"/>
                  <a:pt x="6638" y="522"/>
                  <a:pt x="5982" y="956"/>
                </a:cubicBezTo>
                <a:cubicBezTo>
                  <a:pt x="2524" y="3235"/>
                  <a:pt x="670" y="6163"/>
                  <a:pt x="13" y="9572"/>
                </a:cubicBezTo>
                <a:cubicBezTo>
                  <a:pt x="-90" y="10100"/>
                  <a:pt x="382" y="10630"/>
                  <a:pt x="1047" y="10800"/>
                </a:cubicBezTo>
                <a:cubicBezTo>
                  <a:pt x="2064" y="11061"/>
                  <a:pt x="2952" y="10573"/>
                  <a:pt x="3135" y="9658"/>
                </a:cubicBezTo>
                <a:cubicBezTo>
                  <a:pt x="3359" y="8522"/>
                  <a:pt x="3760" y="7422"/>
                  <a:pt x="4424" y="6391"/>
                </a:cubicBezTo>
                <a:cubicBezTo>
                  <a:pt x="4851" y="5727"/>
                  <a:pt x="5365" y="5094"/>
                  <a:pt x="5842" y="4448"/>
                </a:cubicBezTo>
                <a:cubicBezTo>
                  <a:pt x="5884" y="4461"/>
                  <a:pt x="5925" y="4477"/>
                  <a:pt x="5969" y="4490"/>
                </a:cubicBezTo>
                <a:cubicBezTo>
                  <a:pt x="5974" y="4528"/>
                  <a:pt x="5982" y="4565"/>
                  <a:pt x="5982" y="4602"/>
                </a:cubicBezTo>
                <a:cubicBezTo>
                  <a:pt x="5982" y="5693"/>
                  <a:pt x="5983" y="6785"/>
                  <a:pt x="5982" y="7875"/>
                </a:cubicBezTo>
                <a:lnTo>
                  <a:pt x="3760" y="13166"/>
                </a:lnTo>
                <a:lnTo>
                  <a:pt x="5975" y="13166"/>
                </a:lnTo>
                <a:cubicBezTo>
                  <a:pt x="5973" y="15358"/>
                  <a:pt x="5969" y="17549"/>
                  <a:pt x="5969" y="19741"/>
                </a:cubicBezTo>
                <a:cubicBezTo>
                  <a:pt x="5969" y="20717"/>
                  <a:pt x="6868" y="21440"/>
                  <a:pt x="8052" y="21424"/>
                </a:cubicBezTo>
                <a:cubicBezTo>
                  <a:pt x="9379" y="21407"/>
                  <a:pt x="10139" y="20560"/>
                  <a:pt x="10127" y="19729"/>
                </a:cubicBezTo>
                <a:cubicBezTo>
                  <a:pt x="10095" y="17543"/>
                  <a:pt x="10107" y="15354"/>
                  <a:pt x="10111" y="13166"/>
                </a:cubicBezTo>
                <a:lnTo>
                  <a:pt x="11504" y="13166"/>
                </a:lnTo>
                <a:cubicBezTo>
                  <a:pt x="11504" y="13262"/>
                  <a:pt x="11504" y="13358"/>
                  <a:pt x="11504" y="13454"/>
                </a:cubicBezTo>
                <a:cubicBezTo>
                  <a:pt x="11504" y="15543"/>
                  <a:pt x="11500" y="17634"/>
                  <a:pt x="11504" y="19725"/>
                </a:cubicBezTo>
                <a:cubicBezTo>
                  <a:pt x="11508" y="20841"/>
                  <a:pt x="12661" y="21598"/>
                  <a:pt x="14015" y="21387"/>
                </a:cubicBezTo>
                <a:cubicBezTo>
                  <a:pt x="15025" y="21229"/>
                  <a:pt x="15659" y="20599"/>
                  <a:pt x="15659" y="19749"/>
                </a:cubicBezTo>
                <a:cubicBezTo>
                  <a:pt x="15660" y="17555"/>
                  <a:pt x="15660" y="15361"/>
                  <a:pt x="15660" y="13166"/>
                </a:cubicBezTo>
                <a:lnTo>
                  <a:pt x="18397" y="13166"/>
                </a:lnTo>
                <a:lnTo>
                  <a:pt x="15662" y="7875"/>
                </a:lnTo>
                <a:lnTo>
                  <a:pt x="15660" y="7875"/>
                </a:lnTo>
                <a:cubicBezTo>
                  <a:pt x="15660" y="6971"/>
                  <a:pt x="15662" y="6068"/>
                  <a:pt x="15662" y="5165"/>
                </a:cubicBezTo>
                <a:cubicBezTo>
                  <a:pt x="15662" y="5035"/>
                  <a:pt x="15662" y="4906"/>
                  <a:pt x="15662" y="4698"/>
                </a:cubicBezTo>
                <a:cubicBezTo>
                  <a:pt x="15782" y="4793"/>
                  <a:pt x="15816" y="4811"/>
                  <a:pt x="15839" y="4837"/>
                </a:cubicBezTo>
                <a:cubicBezTo>
                  <a:pt x="15901" y="4904"/>
                  <a:pt x="15956" y="4974"/>
                  <a:pt x="16017" y="5041"/>
                </a:cubicBezTo>
                <a:cubicBezTo>
                  <a:pt x="17219" y="6477"/>
                  <a:pt x="17946" y="8047"/>
                  <a:pt x="18287" y="9724"/>
                </a:cubicBezTo>
                <a:cubicBezTo>
                  <a:pt x="18443" y="10489"/>
                  <a:pt x="19154" y="10953"/>
                  <a:pt x="20048" y="10857"/>
                </a:cubicBezTo>
                <a:cubicBezTo>
                  <a:pt x="20957" y="10760"/>
                  <a:pt x="21510" y="10169"/>
                  <a:pt x="21360" y="94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13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4" name="AutoShape 37"/>
          <p:cNvSpPr>
            <a:spLocks/>
          </p:cNvSpPr>
          <p:nvPr/>
        </p:nvSpPr>
        <p:spPr bwMode="auto">
          <a:xfrm>
            <a:off x="7003600" y="3809513"/>
            <a:ext cx="71900" cy="75969"/>
          </a:xfrm>
          <a:custGeom>
            <a:avLst/>
            <a:gdLst>
              <a:gd name="T0" fmla="+- 0 10800 8"/>
              <a:gd name="T1" fmla="*/ T0 w 21585"/>
              <a:gd name="T2" fmla="*/ 10798 h 21597"/>
              <a:gd name="T3" fmla="+- 0 10800 8"/>
              <a:gd name="T4" fmla="*/ T3 w 21585"/>
              <a:gd name="T5" fmla="*/ 10798 h 21597"/>
              <a:gd name="T6" fmla="+- 0 10800 8"/>
              <a:gd name="T7" fmla="*/ T6 w 21585"/>
              <a:gd name="T8" fmla="*/ 10798 h 21597"/>
              <a:gd name="T9" fmla="+- 0 10800 8"/>
              <a:gd name="T10" fmla="*/ T9 w 21585"/>
              <a:gd name="T11" fmla="*/ 10798 h 21597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85" h="21597">
                <a:moveTo>
                  <a:pt x="10712" y="21596"/>
                </a:moveTo>
                <a:cubicBezTo>
                  <a:pt x="4759" y="21590"/>
                  <a:pt x="-8" y="16750"/>
                  <a:pt x="-1" y="10728"/>
                </a:cubicBezTo>
                <a:cubicBezTo>
                  <a:pt x="19" y="4811"/>
                  <a:pt x="4844" y="0"/>
                  <a:pt x="10750" y="0"/>
                </a:cubicBezTo>
                <a:cubicBezTo>
                  <a:pt x="16728" y="0"/>
                  <a:pt x="21561" y="4808"/>
                  <a:pt x="21584" y="10770"/>
                </a:cubicBezTo>
                <a:cubicBezTo>
                  <a:pt x="21592" y="16788"/>
                  <a:pt x="16762" y="21599"/>
                  <a:pt x="10712" y="215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13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5" name="AutoShape 31"/>
          <p:cNvSpPr>
            <a:spLocks/>
          </p:cNvSpPr>
          <p:nvPr/>
        </p:nvSpPr>
        <p:spPr bwMode="auto">
          <a:xfrm>
            <a:off x="4288191" y="1865394"/>
            <a:ext cx="220311" cy="1911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162" y="4896"/>
                </a:moveTo>
                <a:lnTo>
                  <a:pt x="20529" y="2117"/>
                </a:lnTo>
                <a:lnTo>
                  <a:pt x="8451" y="2117"/>
                </a:lnTo>
                <a:cubicBezTo>
                  <a:pt x="7989" y="2117"/>
                  <a:pt x="7546" y="1889"/>
                  <a:pt x="7220" y="1484"/>
                </a:cubicBezTo>
                <a:lnTo>
                  <a:pt x="6024" y="0"/>
                </a:lnTo>
                <a:lnTo>
                  <a:pt x="681" y="0"/>
                </a:lnTo>
                <a:lnTo>
                  <a:pt x="1310" y="4896"/>
                </a:lnTo>
                <a:lnTo>
                  <a:pt x="20162" y="4896"/>
                </a:lnTo>
                <a:cubicBezTo>
                  <a:pt x="20162" y="4896"/>
                  <a:pt x="20162" y="4896"/>
                  <a:pt x="20162" y="4896"/>
                </a:cubicBezTo>
                <a:close/>
                <a:moveTo>
                  <a:pt x="20057" y="21600"/>
                </a:moveTo>
                <a:lnTo>
                  <a:pt x="1258" y="21600"/>
                </a:lnTo>
                <a:lnTo>
                  <a:pt x="0" y="7166"/>
                </a:lnTo>
                <a:lnTo>
                  <a:pt x="21600" y="7166"/>
                </a:lnTo>
                <a:cubicBezTo>
                  <a:pt x="21600" y="7166"/>
                  <a:pt x="20057" y="21600"/>
                  <a:pt x="20057" y="216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13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6" name="AutoShape 22"/>
          <p:cNvSpPr>
            <a:spLocks/>
          </p:cNvSpPr>
          <p:nvPr/>
        </p:nvSpPr>
        <p:spPr bwMode="auto">
          <a:xfrm>
            <a:off x="6094487" y="6000893"/>
            <a:ext cx="2966244" cy="34672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2855" tIns="22855" rIns="22855" bIns="22855" anchor="ctr"/>
          <a:lstStyle/>
          <a:p>
            <a:r>
              <a:rPr lang="en-US" sz="1800" b="1" dirty="0" smtClean="0">
                <a:solidFill>
                  <a:srgbClr val="4D4D4D"/>
                </a:solidFill>
                <a:latin typeface="Aleo" panose="020F0502020204030203" pitchFamily="34" charset="0"/>
                <a:ea typeface="Aleo Regular" charset="0"/>
                <a:cs typeface="Aleo Regular" charset="0"/>
                <a:sym typeface="Aleo Regular" charset="0"/>
              </a:rPr>
              <a:t>Wearables</a:t>
            </a:r>
            <a:endParaRPr lang="en-US" sz="1800" dirty="0"/>
          </a:p>
        </p:txBody>
      </p:sp>
      <p:grpSp>
        <p:nvGrpSpPr>
          <p:cNvPr id="117" name="Group 116"/>
          <p:cNvGrpSpPr/>
          <p:nvPr/>
        </p:nvGrpSpPr>
        <p:grpSpPr>
          <a:xfrm>
            <a:off x="5396465" y="5794022"/>
            <a:ext cx="569815" cy="682978"/>
            <a:chOff x="11086957" y="3517901"/>
            <a:chExt cx="2033852" cy="2347913"/>
          </a:xfrm>
        </p:grpSpPr>
        <p:sp>
          <p:nvSpPr>
            <p:cNvPr id="118" name="AutoShape 14"/>
            <p:cNvSpPr>
              <a:spLocks/>
            </p:cNvSpPr>
            <p:nvPr/>
          </p:nvSpPr>
          <p:spPr bwMode="auto">
            <a:xfrm>
              <a:off x="11086957" y="3517901"/>
              <a:ext cx="2033852" cy="23479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799" y="21600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3D7CB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19" name="AutoShape 15"/>
            <p:cNvSpPr>
              <a:spLocks/>
            </p:cNvSpPr>
            <p:nvPr/>
          </p:nvSpPr>
          <p:spPr bwMode="auto">
            <a:xfrm>
              <a:off x="11536278" y="4381500"/>
              <a:ext cx="1554365" cy="13160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873" y="0"/>
                  </a:moveTo>
                  <a:lnTo>
                    <a:pt x="21599" y="4792"/>
                  </a:lnTo>
                  <a:lnTo>
                    <a:pt x="21599" y="14654"/>
                  </a:lnTo>
                  <a:lnTo>
                    <a:pt x="11241" y="21600"/>
                  </a:lnTo>
                  <a:lnTo>
                    <a:pt x="0" y="10765"/>
                  </a:lnTo>
                  <a:lnTo>
                    <a:pt x="7710" y="15974"/>
                  </a:lnTo>
                  <a:lnTo>
                    <a:pt x="15655" y="10348"/>
                  </a:lnTo>
                  <a:lnTo>
                    <a:pt x="15873" y="0"/>
                  </a:lnTo>
                  <a:close/>
                </a:path>
              </a:pathLst>
            </a:custGeom>
            <a:solidFill>
              <a:srgbClr val="3470A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en-US" sz="1800"/>
            </a:p>
          </p:txBody>
        </p:sp>
        <p:sp>
          <p:nvSpPr>
            <p:cNvPr id="120" name="AutoShape 16"/>
            <p:cNvSpPr>
              <a:spLocks/>
            </p:cNvSpPr>
            <p:nvPr/>
          </p:nvSpPr>
          <p:spPr bwMode="auto">
            <a:xfrm>
              <a:off x="11490234" y="3987801"/>
              <a:ext cx="1198718" cy="13827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599" y="5400"/>
                  </a:lnTo>
                  <a:lnTo>
                    <a:pt x="21599" y="16200"/>
                  </a:lnTo>
                  <a:lnTo>
                    <a:pt x="10799" y="21599"/>
                  </a:lnTo>
                  <a:lnTo>
                    <a:pt x="0" y="16199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4998D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1pPr>
              <a:lvl2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2pPr>
              <a:lvl3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3pPr>
              <a:lvl4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4pPr>
              <a:lvl5pPr defTabSz="584200"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5pPr>
              <a:lvl6pPr marL="18288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6pPr>
              <a:lvl7pPr marL="22860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7pPr>
              <a:lvl8pPr marL="27432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8pPr>
              <a:lvl9pPr marL="3200400" algn="ctr" defTabSz="584200" fontAlgn="base" hangingPunct="0">
                <a:spcBef>
                  <a:spcPct val="0"/>
                </a:spcBef>
                <a:spcAft>
                  <a:spcPct val="0"/>
                </a:spcAft>
                <a:defRPr sz="5600">
                  <a:solidFill>
                    <a:srgbClr val="000000"/>
                  </a:solidFill>
                  <a:latin typeface="Gill Sans" charset="0"/>
                  <a:ea typeface="Gill Sans" charset="0"/>
                  <a:cs typeface="Gill Sans" charset="0"/>
                  <a:sym typeface="Gill Sans" charset="0"/>
                </a:defRPr>
              </a:lvl9pPr>
            </a:lstStyle>
            <a:p>
              <a:endParaRPr lang="en-US" sz="1600">
                <a:solidFill>
                  <a:srgbClr val="4998D8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21" name="AutoShape 19"/>
          <p:cNvSpPr>
            <a:spLocks/>
          </p:cNvSpPr>
          <p:nvPr/>
        </p:nvSpPr>
        <p:spPr bwMode="auto">
          <a:xfrm>
            <a:off x="5598337" y="6053923"/>
            <a:ext cx="166071" cy="11774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591"/>
                </a:moveTo>
                <a:lnTo>
                  <a:pt x="7664" y="21599"/>
                </a:lnTo>
                <a:lnTo>
                  <a:pt x="21599" y="0"/>
                </a:lnTo>
              </a:path>
            </a:pathLst>
          </a:custGeom>
          <a:noFill/>
          <a:ln w="1143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1800" dirty="0"/>
          </a:p>
        </p:txBody>
      </p:sp>
      <p:sp>
        <p:nvSpPr>
          <p:cNvPr id="122" name="AutoShape 33"/>
          <p:cNvSpPr>
            <a:spLocks/>
          </p:cNvSpPr>
          <p:nvPr/>
        </p:nvSpPr>
        <p:spPr bwMode="auto">
          <a:xfrm>
            <a:off x="6584286" y="5183402"/>
            <a:ext cx="253350" cy="2640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020" y="8155"/>
                </a:moveTo>
                <a:lnTo>
                  <a:pt x="0" y="8155"/>
                </a:lnTo>
                <a:lnTo>
                  <a:pt x="0" y="9469"/>
                </a:lnTo>
                <a:lnTo>
                  <a:pt x="3020" y="9469"/>
                </a:lnTo>
                <a:cubicBezTo>
                  <a:pt x="3020" y="9469"/>
                  <a:pt x="3020" y="8155"/>
                  <a:pt x="3020" y="8155"/>
                </a:cubicBezTo>
                <a:close/>
                <a:moveTo>
                  <a:pt x="4133" y="12944"/>
                </a:moveTo>
                <a:lnTo>
                  <a:pt x="3526" y="11746"/>
                </a:lnTo>
                <a:lnTo>
                  <a:pt x="861" y="12809"/>
                </a:lnTo>
                <a:lnTo>
                  <a:pt x="1468" y="14007"/>
                </a:lnTo>
                <a:cubicBezTo>
                  <a:pt x="1468" y="14007"/>
                  <a:pt x="4133" y="12944"/>
                  <a:pt x="4133" y="12944"/>
                </a:cubicBezTo>
                <a:close/>
                <a:moveTo>
                  <a:pt x="4380" y="4949"/>
                </a:moveTo>
                <a:lnTo>
                  <a:pt x="2011" y="3442"/>
                </a:lnTo>
                <a:lnTo>
                  <a:pt x="1148" y="4510"/>
                </a:lnTo>
                <a:lnTo>
                  <a:pt x="3517" y="6017"/>
                </a:lnTo>
                <a:cubicBezTo>
                  <a:pt x="3517" y="6017"/>
                  <a:pt x="4380" y="4949"/>
                  <a:pt x="4380" y="4949"/>
                </a:cubicBezTo>
                <a:close/>
                <a:moveTo>
                  <a:pt x="7543" y="2790"/>
                </a:moveTo>
                <a:lnTo>
                  <a:pt x="6240" y="635"/>
                </a:lnTo>
                <a:lnTo>
                  <a:pt x="4935" y="1256"/>
                </a:lnTo>
                <a:lnTo>
                  <a:pt x="6238" y="3411"/>
                </a:lnTo>
                <a:cubicBezTo>
                  <a:pt x="6238" y="3411"/>
                  <a:pt x="7543" y="2790"/>
                  <a:pt x="7543" y="2790"/>
                </a:cubicBezTo>
                <a:close/>
                <a:moveTo>
                  <a:pt x="21599" y="8155"/>
                </a:moveTo>
                <a:lnTo>
                  <a:pt x="18579" y="8155"/>
                </a:lnTo>
                <a:lnTo>
                  <a:pt x="18579" y="9469"/>
                </a:lnTo>
                <a:lnTo>
                  <a:pt x="21599" y="9469"/>
                </a:lnTo>
                <a:cubicBezTo>
                  <a:pt x="21599" y="9469"/>
                  <a:pt x="21599" y="8155"/>
                  <a:pt x="21599" y="8155"/>
                </a:cubicBezTo>
                <a:close/>
                <a:moveTo>
                  <a:pt x="20713" y="12799"/>
                </a:moveTo>
                <a:lnTo>
                  <a:pt x="18047" y="11841"/>
                </a:lnTo>
                <a:lnTo>
                  <a:pt x="17491" y="13059"/>
                </a:lnTo>
                <a:lnTo>
                  <a:pt x="20157" y="14017"/>
                </a:lnTo>
                <a:cubicBezTo>
                  <a:pt x="20157" y="14017"/>
                  <a:pt x="20713" y="12799"/>
                  <a:pt x="20713" y="12799"/>
                </a:cubicBezTo>
                <a:close/>
                <a:moveTo>
                  <a:pt x="20451" y="4510"/>
                </a:moveTo>
                <a:lnTo>
                  <a:pt x="19588" y="3442"/>
                </a:lnTo>
                <a:lnTo>
                  <a:pt x="17219" y="4949"/>
                </a:lnTo>
                <a:lnTo>
                  <a:pt x="18082" y="6017"/>
                </a:lnTo>
                <a:cubicBezTo>
                  <a:pt x="18082" y="6017"/>
                  <a:pt x="20451" y="4510"/>
                  <a:pt x="20451" y="4510"/>
                </a:cubicBezTo>
                <a:close/>
                <a:moveTo>
                  <a:pt x="16664" y="1256"/>
                </a:moveTo>
                <a:lnTo>
                  <a:pt x="15359" y="635"/>
                </a:lnTo>
                <a:lnTo>
                  <a:pt x="14056" y="2790"/>
                </a:lnTo>
                <a:lnTo>
                  <a:pt x="15361" y="3411"/>
                </a:lnTo>
                <a:cubicBezTo>
                  <a:pt x="15361" y="3411"/>
                  <a:pt x="16664" y="1256"/>
                  <a:pt x="16664" y="1256"/>
                </a:cubicBezTo>
                <a:close/>
                <a:moveTo>
                  <a:pt x="11579" y="2364"/>
                </a:moveTo>
                <a:lnTo>
                  <a:pt x="10099" y="2364"/>
                </a:lnTo>
                <a:lnTo>
                  <a:pt x="10099" y="0"/>
                </a:lnTo>
                <a:lnTo>
                  <a:pt x="11579" y="0"/>
                </a:lnTo>
                <a:cubicBezTo>
                  <a:pt x="11579" y="0"/>
                  <a:pt x="11579" y="2364"/>
                  <a:pt x="11579" y="2364"/>
                </a:cubicBezTo>
                <a:close/>
                <a:moveTo>
                  <a:pt x="16986" y="8997"/>
                </a:moveTo>
                <a:cubicBezTo>
                  <a:pt x="16986" y="12264"/>
                  <a:pt x="13820" y="14094"/>
                  <a:pt x="13820" y="16672"/>
                </a:cubicBezTo>
                <a:lnTo>
                  <a:pt x="12378" y="16672"/>
                </a:lnTo>
                <a:cubicBezTo>
                  <a:pt x="12379" y="13495"/>
                  <a:pt x="15518" y="11822"/>
                  <a:pt x="15518" y="8997"/>
                </a:cubicBezTo>
                <a:cubicBezTo>
                  <a:pt x="15518" y="3711"/>
                  <a:pt x="6075" y="3703"/>
                  <a:pt x="6075" y="8997"/>
                </a:cubicBezTo>
                <a:cubicBezTo>
                  <a:pt x="6075" y="11819"/>
                  <a:pt x="9159" y="13421"/>
                  <a:pt x="9230" y="16672"/>
                </a:cubicBezTo>
                <a:lnTo>
                  <a:pt x="7773" y="16672"/>
                </a:lnTo>
                <a:cubicBezTo>
                  <a:pt x="7773" y="14094"/>
                  <a:pt x="4607" y="12264"/>
                  <a:pt x="4607" y="8997"/>
                </a:cubicBezTo>
                <a:cubicBezTo>
                  <a:pt x="4607" y="1977"/>
                  <a:pt x="16986" y="1970"/>
                  <a:pt x="16986" y="8997"/>
                </a:cubicBezTo>
                <a:close/>
                <a:moveTo>
                  <a:pt x="8780" y="20557"/>
                </a:moveTo>
                <a:cubicBezTo>
                  <a:pt x="9839" y="21425"/>
                  <a:pt x="9947" y="21600"/>
                  <a:pt x="10370" y="21600"/>
                </a:cubicBezTo>
                <a:lnTo>
                  <a:pt x="11184" y="21600"/>
                </a:lnTo>
                <a:cubicBezTo>
                  <a:pt x="11597" y="21600"/>
                  <a:pt x="11698" y="21438"/>
                  <a:pt x="12813" y="20557"/>
                </a:cubicBezTo>
                <a:cubicBezTo>
                  <a:pt x="12813" y="20557"/>
                  <a:pt x="8780" y="20557"/>
                  <a:pt x="8780" y="20557"/>
                </a:cubicBezTo>
                <a:close/>
                <a:moveTo>
                  <a:pt x="12841" y="18973"/>
                </a:moveTo>
                <a:lnTo>
                  <a:pt x="8752" y="18973"/>
                </a:lnTo>
                <a:cubicBezTo>
                  <a:pt x="8451" y="18973"/>
                  <a:pt x="8208" y="19189"/>
                  <a:pt x="8208" y="19455"/>
                </a:cubicBezTo>
                <a:cubicBezTo>
                  <a:pt x="8208" y="19722"/>
                  <a:pt x="8451" y="19938"/>
                  <a:pt x="8752" y="19938"/>
                </a:cubicBezTo>
                <a:lnTo>
                  <a:pt x="12841" y="19938"/>
                </a:lnTo>
                <a:cubicBezTo>
                  <a:pt x="13141" y="19938"/>
                  <a:pt x="13384" y="19722"/>
                  <a:pt x="13384" y="19455"/>
                </a:cubicBezTo>
                <a:cubicBezTo>
                  <a:pt x="13384" y="19189"/>
                  <a:pt x="13141" y="18973"/>
                  <a:pt x="12841" y="18973"/>
                </a:cubicBezTo>
                <a:close/>
                <a:moveTo>
                  <a:pt x="12939" y="17367"/>
                </a:moveTo>
                <a:lnTo>
                  <a:pt x="8654" y="17367"/>
                </a:lnTo>
                <a:cubicBezTo>
                  <a:pt x="8354" y="17367"/>
                  <a:pt x="8110" y="17583"/>
                  <a:pt x="8110" y="17849"/>
                </a:cubicBezTo>
                <a:cubicBezTo>
                  <a:pt x="8110" y="18116"/>
                  <a:pt x="8354" y="18332"/>
                  <a:pt x="8654" y="18332"/>
                </a:cubicBezTo>
                <a:lnTo>
                  <a:pt x="12939" y="18332"/>
                </a:lnTo>
                <a:cubicBezTo>
                  <a:pt x="13239" y="18332"/>
                  <a:pt x="13483" y="18116"/>
                  <a:pt x="13483" y="17849"/>
                </a:cubicBezTo>
                <a:cubicBezTo>
                  <a:pt x="13483" y="17583"/>
                  <a:pt x="13239" y="17367"/>
                  <a:pt x="12939" y="173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7141" tIns="17141" rIns="17141" bIns="17141" anchor="ctr"/>
          <a:lstStyle>
            <a:lvl1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1pPr>
            <a:lvl2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2pPr>
            <a:lvl3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3pPr>
            <a:lvl4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4pPr>
            <a:lvl5pPr defTabSz="457200"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5pPr>
            <a:lvl6pPr marL="18288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6pPr>
            <a:lvl7pPr marL="22860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7pPr>
            <a:lvl8pPr marL="27432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8pPr>
            <a:lvl9pPr marL="3200400" algn="ctr" defTabSz="45720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defRPr>
            </a:lvl9pPr>
          </a:lstStyle>
          <a:p>
            <a:endParaRPr lang="en-US" sz="13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0" r="11578"/>
          <a:stretch/>
        </p:blipFill>
        <p:spPr>
          <a:xfrm>
            <a:off x="3728000" y="2800537"/>
            <a:ext cx="2697031" cy="2698114"/>
          </a:xfrm>
          <a:prstGeom prst="ellipse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Wellness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95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80505" y="2133600"/>
            <a:ext cx="7849195" cy="4114800"/>
          </a:xfrm>
        </p:spPr>
        <p:txBody>
          <a:bodyPr/>
          <a:lstStyle/>
          <a:p>
            <a:r>
              <a:rPr lang="en-US" altLang="en-US"/>
              <a:t>Self funded</a:t>
            </a:r>
          </a:p>
          <a:p>
            <a:r>
              <a:rPr lang="en-US" altLang="en-US"/>
              <a:t>Wellness program started in 2004</a:t>
            </a:r>
          </a:p>
          <a:p>
            <a:r>
              <a:rPr lang="en-US" altLang="en-US"/>
              <a:t>Included biometric screening</a:t>
            </a:r>
          </a:p>
          <a:p>
            <a:r>
              <a:rPr lang="en-US" altLang="en-US"/>
              <a:t>Small campaigns</a:t>
            </a:r>
          </a:p>
          <a:p>
            <a:r>
              <a:rPr lang="en-US" altLang="en-US"/>
              <a:t>41% participation</a:t>
            </a:r>
          </a:p>
          <a:p>
            <a:r>
              <a:rPr lang="en-US" altLang="en-US"/>
              <a:t>Significant incentive program</a:t>
            </a:r>
          </a:p>
          <a:p>
            <a:endParaRPr lang="en-US" altLang="en-US"/>
          </a:p>
        </p:txBody>
      </p:sp>
      <p:pic>
        <p:nvPicPr>
          <p:cNvPr id="1409027" name="Picture 3" descr="Salt Lake Coun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96" y="304800"/>
            <a:ext cx="3200400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083" y="6487939"/>
            <a:ext cx="36279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u="sng" dirty="0">
                <a:hlinkClick r:id="rId4" tooltip="Journal of public health management and practice : JPHMP."/>
              </a:rPr>
              <a:t>J Public Health </a:t>
            </a:r>
            <a:r>
              <a:rPr lang="en-US" sz="1050" u="sng" dirty="0" err="1">
                <a:hlinkClick r:id="rId4" tooltip="Journal of public health management and practice : JPHMP."/>
              </a:rPr>
              <a:t>Manag</a:t>
            </a:r>
            <a:r>
              <a:rPr lang="en-US" sz="1050" u="sng" dirty="0">
                <a:hlinkClick r:id="rId4" tooltip="Journal of public health management and practice : JPHMP."/>
              </a:rPr>
              <a:t> </a:t>
            </a:r>
            <a:r>
              <a:rPr lang="en-US" sz="1050" u="sng" dirty="0" err="1">
                <a:hlinkClick r:id="rId4" tooltip="Journal of public health management and practice : JPHMP."/>
              </a:rPr>
              <a:t>Pract</a:t>
            </a:r>
            <a:r>
              <a:rPr lang="en-US" sz="1050" u="sng" dirty="0">
                <a:hlinkClick r:id="rId4" tooltip="Journal of public health management and practice : JPHMP."/>
              </a:rPr>
              <a:t>.</a:t>
            </a:r>
            <a:r>
              <a:rPr lang="en-US" sz="1050" dirty="0"/>
              <a:t> 2011 May-Jun;17(3):225-32</a:t>
            </a:r>
          </a:p>
        </p:txBody>
      </p:sp>
    </p:spTree>
    <p:extLst>
      <p:ext uri="{BB962C8B-B14F-4D97-AF65-F5344CB8AC3E}">
        <p14:creationId xmlns:p14="http://schemas.microsoft.com/office/powerpoint/2010/main" val="10052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0003" name="Text Box 3"/>
          <p:cNvSpPr txBox="1"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en-US" altLang="en-US" sz="3200" b="1" dirty="0" smtClean="0"/>
              <a:t>January 10, 2223   Doctor Day in American</a:t>
            </a:r>
            <a:endParaRPr lang="en-US" altLang="en-US" sz="3200" b="1" dirty="0"/>
          </a:p>
        </p:txBody>
      </p:sp>
      <p:sp>
        <p:nvSpPr>
          <p:cNvPr id="3200004" name="Freeform 4"/>
          <p:cNvSpPr>
            <a:spLocks/>
          </p:cNvSpPr>
          <p:nvPr/>
        </p:nvSpPr>
        <p:spPr bwMode="auto">
          <a:xfrm>
            <a:off x="-1638300" y="4648200"/>
            <a:ext cx="7277100" cy="2908300"/>
          </a:xfrm>
          <a:custGeom>
            <a:avLst/>
            <a:gdLst>
              <a:gd name="T0" fmla="*/ 0 w 4584"/>
              <a:gd name="T1" fmla="*/ 1832 h 1832"/>
              <a:gd name="T2" fmla="*/ 64 w 4584"/>
              <a:gd name="T3" fmla="*/ 1784 h 1832"/>
              <a:gd name="T4" fmla="*/ 208 w 4584"/>
              <a:gd name="T5" fmla="*/ 1712 h 1832"/>
              <a:gd name="T6" fmla="*/ 280 w 4584"/>
              <a:gd name="T7" fmla="*/ 1672 h 1832"/>
              <a:gd name="T8" fmla="*/ 304 w 4584"/>
              <a:gd name="T9" fmla="*/ 1656 h 1832"/>
              <a:gd name="T10" fmla="*/ 392 w 4584"/>
              <a:gd name="T11" fmla="*/ 1576 h 1832"/>
              <a:gd name="T12" fmla="*/ 528 w 4584"/>
              <a:gd name="T13" fmla="*/ 1536 h 1832"/>
              <a:gd name="T14" fmla="*/ 832 w 4584"/>
              <a:gd name="T15" fmla="*/ 1432 h 1832"/>
              <a:gd name="T16" fmla="*/ 856 w 4584"/>
              <a:gd name="T17" fmla="*/ 1416 h 1832"/>
              <a:gd name="T18" fmla="*/ 984 w 4584"/>
              <a:gd name="T19" fmla="*/ 1368 h 1832"/>
              <a:gd name="T20" fmla="*/ 1112 w 4584"/>
              <a:gd name="T21" fmla="*/ 1288 h 1832"/>
              <a:gd name="T22" fmla="*/ 1464 w 4584"/>
              <a:gd name="T23" fmla="*/ 1192 h 1832"/>
              <a:gd name="T24" fmla="*/ 1488 w 4584"/>
              <a:gd name="T25" fmla="*/ 1176 h 1832"/>
              <a:gd name="T26" fmla="*/ 1608 w 4584"/>
              <a:gd name="T27" fmla="*/ 1120 h 1832"/>
              <a:gd name="T28" fmla="*/ 1840 w 4584"/>
              <a:gd name="T29" fmla="*/ 1048 h 1832"/>
              <a:gd name="T30" fmla="*/ 2008 w 4584"/>
              <a:gd name="T31" fmla="*/ 928 h 1832"/>
              <a:gd name="T32" fmla="*/ 2152 w 4584"/>
              <a:gd name="T33" fmla="*/ 848 h 1832"/>
              <a:gd name="T34" fmla="*/ 2200 w 4584"/>
              <a:gd name="T35" fmla="*/ 832 h 1832"/>
              <a:gd name="T36" fmla="*/ 2328 w 4584"/>
              <a:gd name="T37" fmla="*/ 768 h 1832"/>
              <a:gd name="T38" fmla="*/ 2352 w 4584"/>
              <a:gd name="T39" fmla="*/ 752 h 1832"/>
              <a:gd name="T40" fmla="*/ 2560 w 4584"/>
              <a:gd name="T41" fmla="*/ 640 h 1832"/>
              <a:gd name="T42" fmla="*/ 2680 w 4584"/>
              <a:gd name="T43" fmla="*/ 592 h 1832"/>
              <a:gd name="T44" fmla="*/ 2808 w 4584"/>
              <a:gd name="T45" fmla="*/ 528 h 1832"/>
              <a:gd name="T46" fmla="*/ 2904 w 4584"/>
              <a:gd name="T47" fmla="*/ 480 h 1832"/>
              <a:gd name="T48" fmla="*/ 3112 w 4584"/>
              <a:gd name="T49" fmla="*/ 368 h 1832"/>
              <a:gd name="T50" fmla="*/ 3760 w 4584"/>
              <a:gd name="T51" fmla="*/ 256 h 1832"/>
              <a:gd name="T52" fmla="*/ 4064 w 4584"/>
              <a:gd name="T53" fmla="*/ 184 h 1832"/>
              <a:gd name="T54" fmla="*/ 4112 w 4584"/>
              <a:gd name="T55" fmla="*/ 160 h 1832"/>
              <a:gd name="T56" fmla="*/ 4216 w 4584"/>
              <a:gd name="T57" fmla="*/ 128 h 1832"/>
              <a:gd name="T58" fmla="*/ 4312 w 4584"/>
              <a:gd name="T59" fmla="*/ 88 h 1832"/>
              <a:gd name="T60" fmla="*/ 4360 w 4584"/>
              <a:gd name="T61" fmla="*/ 64 h 1832"/>
              <a:gd name="T62" fmla="*/ 4488 w 4584"/>
              <a:gd name="T63" fmla="*/ 24 h 1832"/>
              <a:gd name="T64" fmla="*/ 4544 w 4584"/>
              <a:gd name="T65" fmla="*/ 8 h 1832"/>
              <a:gd name="T66" fmla="*/ 4584 w 4584"/>
              <a:gd name="T67" fmla="*/ 0 h 1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584" h="1832">
                <a:moveTo>
                  <a:pt x="0" y="1832"/>
                </a:moveTo>
                <a:cubicBezTo>
                  <a:pt x="45" y="1817"/>
                  <a:pt x="34" y="1810"/>
                  <a:pt x="64" y="1784"/>
                </a:cubicBezTo>
                <a:cubicBezTo>
                  <a:pt x="103" y="1750"/>
                  <a:pt x="160" y="1728"/>
                  <a:pt x="208" y="1712"/>
                </a:cubicBezTo>
                <a:cubicBezTo>
                  <a:pt x="250" y="1698"/>
                  <a:pt x="225" y="1709"/>
                  <a:pt x="280" y="1672"/>
                </a:cubicBezTo>
                <a:cubicBezTo>
                  <a:pt x="288" y="1667"/>
                  <a:pt x="304" y="1656"/>
                  <a:pt x="304" y="1656"/>
                </a:cubicBezTo>
                <a:cubicBezTo>
                  <a:pt x="320" y="1633"/>
                  <a:pt x="366" y="1594"/>
                  <a:pt x="392" y="1576"/>
                </a:cubicBezTo>
                <a:cubicBezTo>
                  <a:pt x="425" y="1554"/>
                  <a:pt x="488" y="1549"/>
                  <a:pt x="528" y="1536"/>
                </a:cubicBezTo>
                <a:cubicBezTo>
                  <a:pt x="630" y="1502"/>
                  <a:pt x="730" y="1466"/>
                  <a:pt x="832" y="1432"/>
                </a:cubicBezTo>
                <a:cubicBezTo>
                  <a:pt x="841" y="1429"/>
                  <a:pt x="847" y="1420"/>
                  <a:pt x="856" y="1416"/>
                </a:cubicBezTo>
                <a:cubicBezTo>
                  <a:pt x="885" y="1403"/>
                  <a:pt x="952" y="1376"/>
                  <a:pt x="984" y="1368"/>
                </a:cubicBezTo>
                <a:cubicBezTo>
                  <a:pt x="1015" y="1347"/>
                  <a:pt x="1082" y="1298"/>
                  <a:pt x="1112" y="1288"/>
                </a:cubicBezTo>
                <a:cubicBezTo>
                  <a:pt x="1227" y="1250"/>
                  <a:pt x="1349" y="1230"/>
                  <a:pt x="1464" y="1192"/>
                </a:cubicBezTo>
                <a:cubicBezTo>
                  <a:pt x="1473" y="1189"/>
                  <a:pt x="1479" y="1180"/>
                  <a:pt x="1488" y="1176"/>
                </a:cubicBezTo>
                <a:cubicBezTo>
                  <a:pt x="1527" y="1156"/>
                  <a:pt x="1568" y="1138"/>
                  <a:pt x="1608" y="1120"/>
                </a:cubicBezTo>
                <a:cubicBezTo>
                  <a:pt x="1680" y="1088"/>
                  <a:pt x="1764" y="1067"/>
                  <a:pt x="1840" y="1048"/>
                </a:cubicBezTo>
                <a:cubicBezTo>
                  <a:pt x="1895" y="1011"/>
                  <a:pt x="1945" y="949"/>
                  <a:pt x="2008" y="928"/>
                </a:cubicBezTo>
                <a:cubicBezTo>
                  <a:pt x="2046" y="890"/>
                  <a:pt x="2103" y="870"/>
                  <a:pt x="2152" y="848"/>
                </a:cubicBezTo>
                <a:cubicBezTo>
                  <a:pt x="2167" y="841"/>
                  <a:pt x="2186" y="841"/>
                  <a:pt x="2200" y="832"/>
                </a:cubicBezTo>
                <a:cubicBezTo>
                  <a:pt x="2241" y="805"/>
                  <a:pt x="2281" y="784"/>
                  <a:pt x="2328" y="768"/>
                </a:cubicBezTo>
                <a:cubicBezTo>
                  <a:pt x="2337" y="765"/>
                  <a:pt x="2343" y="756"/>
                  <a:pt x="2352" y="752"/>
                </a:cubicBezTo>
                <a:cubicBezTo>
                  <a:pt x="2425" y="716"/>
                  <a:pt x="2492" y="685"/>
                  <a:pt x="2560" y="640"/>
                </a:cubicBezTo>
                <a:cubicBezTo>
                  <a:pt x="2596" y="616"/>
                  <a:pt x="2644" y="615"/>
                  <a:pt x="2680" y="592"/>
                </a:cubicBezTo>
                <a:cubicBezTo>
                  <a:pt x="2721" y="566"/>
                  <a:pt x="2765" y="550"/>
                  <a:pt x="2808" y="528"/>
                </a:cubicBezTo>
                <a:cubicBezTo>
                  <a:pt x="2840" y="512"/>
                  <a:pt x="2869" y="492"/>
                  <a:pt x="2904" y="480"/>
                </a:cubicBezTo>
                <a:cubicBezTo>
                  <a:pt x="2962" y="422"/>
                  <a:pt x="3041" y="404"/>
                  <a:pt x="3112" y="368"/>
                </a:cubicBezTo>
                <a:cubicBezTo>
                  <a:pt x="3309" y="270"/>
                  <a:pt x="3546" y="280"/>
                  <a:pt x="3760" y="256"/>
                </a:cubicBezTo>
                <a:cubicBezTo>
                  <a:pt x="3861" y="231"/>
                  <a:pt x="3963" y="213"/>
                  <a:pt x="4064" y="184"/>
                </a:cubicBezTo>
                <a:cubicBezTo>
                  <a:pt x="4111" y="171"/>
                  <a:pt x="4065" y="183"/>
                  <a:pt x="4112" y="160"/>
                </a:cubicBezTo>
                <a:cubicBezTo>
                  <a:pt x="4144" y="144"/>
                  <a:pt x="4186" y="148"/>
                  <a:pt x="4216" y="128"/>
                </a:cubicBezTo>
                <a:cubicBezTo>
                  <a:pt x="4246" y="108"/>
                  <a:pt x="4278" y="99"/>
                  <a:pt x="4312" y="88"/>
                </a:cubicBezTo>
                <a:cubicBezTo>
                  <a:pt x="4400" y="59"/>
                  <a:pt x="4267" y="105"/>
                  <a:pt x="4360" y="64"/>
                </a:cubicBezTo>
                <a:cubicBezTo>
                  <a:pt x="4400" y="46"/>
                  <a:pt x="4447" y="38"/>
                  <a:pt x="4488" y="24"/>
                </a:cubicBezTo>
                <a:cubicBezTo>
                  <a:pt x="4515" y="15"/>
                  <a:pt x="4514" y="15"/>
                  <a:pt x="4544" y="8"/>
                </a:cubicBezTo>
                <a:cubicBezTo>
                  <a:pt x="4557" y="5"/>
                  <a:pt x="4584" y="0"/>
                  <a:pt x="4584" y="0"/>
                </a:cubicBezTo>
              </a:path>
            </a:pathLst>
          </a:custGeom>
          <a:noFill/>
          <a:ln w="508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551533" y="1600200"/>
          <a:ext cx="9183933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3" name="Chart" r:id="rId3" imgW="9277285" imgH="4572038" progId="MSGraph.Chart.8">
                  <p:embed followColorScheme="full"/>
                </p:oleObj>
              </mc:Choice>
              <mc:Fallback>
                <p:oleObj name="Chart" r:id="rId3" imgW="9277285" imgH="4572038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533" y="1600200"/>
                        <a:ext cx="9183933" cy="452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utoShape 5"/>
          <p:cNvSpPr>
            <a:spLocks noChangeArrowheads="1"/>
          </p:cNvSpPr>
          <p:nvPr/>
        </p:nvSpPr>
        <p:spPr bwMode="auto">
          <a:xfrm rot="-3832162">
            <a:off x="7810495" y="1153800"/>
            <a:ext cx="190500" cy="1901119"/>
          </a:xfrm>
          <a:prstGeom prst="downArrow">
            <a:avLst>
              <a:gd name="adj1" fmla="val 50000"/>
              <a:gd name="adj2" fmla="val 226354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82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18 -0.12222 L 0.29815 -0.300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000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0003" grpId="0"/>
      <p:bldP spid="3200004" grpId="0" animBg="1"/>
      <p:bldP spid="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Salt Lake County Wellness Program</a:t>
            </a:r>
            <a:r>
              <a:rPr lang="en-US" altLang="en-US"/>
              <a:t> 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7380521"/>
              </p:ext>
            </p:extLst>
          </p:nvPr>
        </p:nvGraphicFramePr>
        <p:xfrm>
          <a:off x="891140" y="1651000"/>
          <a:ext cx="8504719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11076" name="Text Box 4"/>
          <p:cNvSpPr txBox="1">
            <a:spLocks noChangeArrowheads="1"/>
          </p:cNvSpPr>
          <p:nvPr/>
        </p:nvSpPr>
        <p:spPr bwMode="auto">
          <a:xfrm rot="16200000">
            <a:off x="-625000" y="3493572"/>
            <a:ext cx="26555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/>
              <a:t>Average Cost Per Claim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083" y="6487939"/>
            <a:ext cx="36279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u="sng" dirty="0">
                <a:hlinkClick r:id="rId4" tooltip="Journal of public health management and practice : JPHMP."/>
              </a:rPr>
              <a:t>J Public Health </a:t>
            </a:r>
            <a:r>
              <a:rPr lang="en-US" sz="1050" u="sng" dirty="0" err="1">
                <a:hlinkClick r:id="rId4" tooltip="Journal of public health management and practice : JPHMP."/>
              </a:rPr>
              <a:t>Manag</a:t>
            </a:r>
            <a:r>
              <a:rPr lang="en-US" sz="1050" u="sng" dirty="0">
                <a:hlinkClick r:id="rId4" tooltip="Journal of public health management and practice : JPHMP."/>
              </a:rPr>
              <a:t> </a:t>
            </a:r>
            <a:r>
              <a:rPr lang="en-US" sz="1050" u="sng" dirty="0" err="1">
                <a:hlinkClick r:id="rId4" tooltip="Journal of public health management and practice : JPHMP."/>
              </a:rPr>
              <a:t>Pract</a:t>
            </a:r>
            <a:r>
              <a:rPr lang="en-US" sz="1050" u="sng" dirty="0">
                <a:hlinkClick r:id="rId4" tooltip="Journal of public health management and practice : JPHMP."/>
              </a:rPr>
              <a:t>.</a:t>
            </a:r>
            <a:r>
              <a:rPr lang="en-US" sz="1050" dirty="0"/>
              <a:t> 2011 May-Jun;17(3):225-32</a:t>
            </a:r>
          </a:p>
        </p:txBody>
      </p:sp>
    </p:spTree>
    <p:extLst>
      <p:ext uri="{BB962C8B-B14F-4D97-AF65-F5344CB8AC3E}">
        <p14:creationId xmlns:p14="http://schemas.microsoft.com/office/powerpoint/2010/main" val="4288752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1411076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Salt Lake County Wellness Program</a:t>
            </a:r>
            <a:r>
              <a:rPr lang="en-US" altLang="en-US"/>
              <a:t> 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235859"/>
              </p:ext>
            </p:extLst>
          </p:nvPr>
        </p:nvGraphicFramePr>
        <p:xfrm>
          <a:off x="891140" y="1651000"/>
          <a:ext cx="8504719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13124" name="Text Box 4"/>
          <p:cNvSpPr txBox="1">
            <a:spLocks noChangeArrowheads="1"/>
          </p:cNvSpPr>
          <p:nvPr/>
        </p:nvSpPr>
        <p:spPr bwMode="auto">
          <a:xfrm rot="16200000">
            <a:off x="-625000" y="3493572"/>
            <a:ext cx="26555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/>
              <a:t>Average Cost Per Claim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083" y="6487939"/>
            <a:ext cx="36279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u="sng" dirty="0">
                <a:hlinkClick r:id="rId4" tooltip="Journal of public health management and practice : JPHMP."/>
              </a:rPr>
              <a:t>J Public Health </a:t>
            </a:r>
            <a:r>
              <a:rPr lang="en-US" sz="1050" u="sng" dirty="0" err="1">
                <a:hlinkClick r:id="rId4" tooltip="Journal of public health management and practice : JPHMP."/>
              </a:rPr>
              <a:t>Manag</a:t>
            </a:r>
            <a:r>
              <a:rPr lang="en-US" sz="1050" u="sng" dirty="0">
                <a:hlinkClick r:id="rId4" tooltip="Journal of public health management and practice : JPHMP."/>
              </a:rPr>
              <a:t> </a:t>
            </a:r>
            <a:r>
              <a:rPr lang="en-US" sz="1050" u="sng" dirty="0" err="1">
                <a:hlinkClick r:id="rId4" tooltip="Journal of public health management and practice : JPHMP."/>
              </a:rPr>
              <a:t>Pract</a:t>
            </a:r>
            <a:r>
              <a:rPr lang="en-US" sz="1050" u="sng" dirty="0">
                <a:hlinkClick r:id="rId4" tooltip="Journal of public health management and practice : JPHMP."/>
              </a:rPr>
              <a:t>.</a:t>
            </a:r>
            <a:r>
              <a:rPr lang="en-US" sz="1050" dirty="0"/>
              <a:t> 2011 May-Jun;17(3):225-32</a:t>
            </a:r>
          </a:p>
        </p:txBody>
      </p:sp>
    </p:spTree>
    <p:extLst>
      <p:ext uri="{BB962C8B-B14F-4D97-AF65-F5344CB8AC3E}">
        <p14:creationId xmlns:p14="http://schemas.microsoft.com/office/powerpoint/2010/main" val="55128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1415187" name="Group 19"/>
          <p:cNvGraphicFramePr>
            <a:graphicFrameLocks noGrp="1"/>
          </p:cNvGraphicFramePr>
          <p:nvPr>
            <p:ph idx="1"/>
          </p:nvPr>
        </p:nvGraphicFramePr>
        <p:xfrm>
          <a:off x="514350" y="1600200"/>
          <a:ext cx="9257611" cy="2362200"/>
        </p:xfrm>
        <a:graphic>
          <a:graphicData uri="http://schemas.openxmlformats.org/drawingml/2006/table">
            <a:tbl>
              <a:tblPr/>
              <a:tblGrid>
                <a:gridCol w="3026011"/>
                <a:gridCol w="3314989"/>
                <a:gridCol w="2916611"/>
              </a:tblGrid>
              <a:tr h="9906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1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Program Cost</a:t>
                      </a:r>
                    </a:p>
                  </a:txBody>
                  <a:tcPr marL="118894" marR="1188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1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Program Savings</a:t>
                      </a:r>
                    </a:p>
                  </a:txBody>
                  <a:tcPr marL="118894" marR="1188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1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ROI</a:t>
                      </a:r>
                    </a:p>
                  </a:txBody>
                  <a:tcPr marL="118894" marR="1188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1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$1,456,788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alt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($919,542 for incentives)</a:t>
                      </a:r>
                    </a:p>
                  </a:txBody>
                  <a:tcPr marL="118894" marR="1188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1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$4,841,898 </a:t>
                      </a:r>
                    </a:p>
                  </a:txBody>
                  <a:tcPr marL="118894" marR="1188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Monotype Sorts" pitchFamily="1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Monotype Sorts" pitchFamily="1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00000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Monotype Sorts" pitchFamily="1" charset="2"/>
                        <a:buNone/>
                        <a:tabLst/>
                      </a:pPr>
                      <a:r>
                        <a:rPr kumimoji="0" lang="en-US" alt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charset="0"/>
                        </a:rPr>
                        <a:t>$3,385,110</a:t>
                      </a: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118894" marR="1188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15185" name="Text Box 17"/>
          <p:cNvSpPr txBox="1">
            <a:spLocks noChangeArrowheads="1"/>
          </p:cNvSpPr>
          <p:nvPr/>
        </p:nvSpPr>
        <p:spPr bwMode="auto">
          <a:xfrm>
            <a:off x="3009306" y="5105400"/>
            <a:ext cx="485421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3200"/>
              <a:t>Cost Benefit Ratio of 3.32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083" y="6487939"/>
            <a:ext cx="362791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u="sng" dirty="0">
                <a:hlinkClick r:id="rId3" tooltip="Journal of public health management and practice : JPHMP."/>
              </a:rPr>
              <a:t>J Public Health </a:t>
            </a:r>
            <a:r>
              <a:rPr lang="en-US" sz="1050" u="sng" dirty="0" err="1">
                <a:hlinkClick r:id="rId3" tooltip="Journal of public health management and practice : JPHMP."/>
              </a:rPr>
              <a:t>Manag</a:t>
            </a:r>
            <a:r>
              <a:rPr lang="en-US" sz="1050" u="sng" dirty="0">
                <a:hlinkClick r:id="rId3" tooltip="Journal of public health management and practice : JPHMP."/>
              </a:rPr>
              <a:t> </a:t>
            </a:r>
            <a:r>
              <a:rPr lang="en-US" sz="1050" u="sng" dirty="0" err="1">
                <a:hlinkClick r:id="rId3" tooltip="Journal of public health management and practice : JPHMP."/>
              </a:rPr>
              <a:t>Pract</a:t>
            </a:r>
            <a:r>
              <a:rPr lang="en-US" sz="1050" u="sng" dirty="0">
                <a:hlinkClick r:id="rId3" tooltip="Journal of public health management and practice : JPHMP."/>
              </a:rPr>
              <a:t>.</a:t>
            </a:r>
            <a:r>
              <a:rPr lang="en-US" sz="1050" dirty="0"/>
              <a:t> 2011 May-Jun;17(3):225-32</a:t>
            </a:r>
          </a:p>
        </p:txBody>
      </p:sp>
    </p:spTree>
    <p:extLst>
      <p:ext uri="{BB962C8B-B14F-4D97-AF65-F5344CB8AC3E}">
        <p14:creationId xmlns:p14="http://schemas.microsoft.com/office/powerpoint/2010/main" val="4061125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Predicted vs Actual Health Care Costs 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040589"/>
              </p:ext>
            </p:extLst>
          </p:nvPr>
        </p:nvGraphicFramePr>
        <p:xfrm>
          <a:off x="514350" y="1600200"/>
          <a:ext cx="92583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V="1">
            <a:off x="5295874" y="3733800"/>
            <a:ext cx="26" cy="7620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2"/>
          <p:cNvSpPr txBox="1"/>
          <p:nvPr/>
        </p:nvSpPr>
        <p:spPr>
          <a:xfrm>
            <a:off x="4838700" y="4495800"/>
            <a:ext cx="914349" cy="91438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 smtClean="0"/>
              <a:t>WellSteps</a:t>
            </a:r>
          </a:p>
          <a:p>
            <a:pPr algn="ctr"/>
            <a:r>
              <a:rPr lang="en-US" sz="1800" dirty="0" smtClean="0"/>
              <a:t>Begins</a:t>
            </a:r>
            <a:endParaRPr lang="en-US" sz="1800" dirty="0"/>
          </a:p>
        </p:txBody>
      </p:sp>
      <p:sp>
        <p:nvSpPr>
          <p:cNvPr id="3" name="Freeform 2"/>
          <p:cNvSpPr/>
          <p:nvPr/>
        </p:nvSpPr>
        <p:spPr>
          <a:xfrm>
            <a:off x="5241471" y="3020632"/>
            <a:ext cx="4000500" cy="484568"/>
          </a:xfrm>
          <a:custGeom>
            <a:avLst/>
            <a:gdLst>
              <a:gd name="connsiteX0" fmla="*/ 0 w 4000500"/>
              <a:gd name="connsiteY0" fmla="*/ 484568 h 484568"/>
              <a:gd name="connsiteX1" fmla="*/ 40822 w 4000500"/>
              <a:gd name="connsiteY1" fmla="*/ 476404 h 484568"/>
              <a:gd name="connsiteX2" fmla="*/ 89808 w 4000500"/>
              <a:gd name="connsiteY2" fmla="*/ 468240 h 484568"/>
              <a:gd name="connsiteX3" fmla="*/ 179615 w 4000500"/>
              <a:gd name="connsiteY3" fmla="*/ 443747 h 484568"/>
              <a:gd name="connsiteX4" fmla="*/ 244929 w 4000500"/>
              <a:gd name="connsiteY4" fmla="*/ 427418 h 484568"/>
              <a:gd name="connsiteX5" fmla="*/ 302079 w 4000500"/>
              <a:gd name="connsiteY5" fmla="*/ 411090 h 484568"/>
              <a:gd name="connsiteX6" fmla="*/ 383722 w 4000500"/>
              <a:gd name="connsiteY6" fmla="*/ 386597 h 484568"/>
              <a:gd name="connsiteX7" fmla="*/ 628650 w 4000500"/>
              <a:gd name="connsiteY7" fmla="*/ 370268 h 484568"/>
              <a:gd name="connsiteX8" fmla="*/ 783772 w 4000500"/>
              <a:gd name="connsiteY8" fmla="*/ 362104 h 484568"/>
              <a:gd name="connsiteX9" fmla="*/ 963386 w 4000500"/>
              <a:gd name="connsiteY9" fmla="*/ 353940 h 484568"/>
              <a:gd name="connsiteX10" fmla="*/ 996043 w 4000500"/>
              <a:gd name="connsiteY10" fmla="*/ 345775 h 484568"/>
              <a:gd name="connsiteX11" fmla="*/ 1077686 w 4000500"/>
              <a:gd name="connsiteY11" fmla="*/ 329447 h 484568"/>
              <a:gd name="connsiteX12" fmla="*/ 1126672 w 4000500"/>
              <a:gd name="connsiteY12" fmla="*/ 313118 h 484568"/>
              <a:gd name="connsiteX13" fmla="*/ 1200150 w 4000500"/>
              <a:gd name="connsiteY13" fmla="*/ 296790 h 484568"/>
              <a:gd name="connsiteX14" fmla="*/ 1224643 w 4000500"/>
              <a:gd name="connsiteY14" fmla="*/ 288625 h 484568"/>
              <a:gd name="connsiteX15" fmla="*/ 1265465 w 4000500"/>
              <a:gd name="connsiteY15" fmla="*/ 280461 h 484568"/>
              <a:gd name="connsiteX16" fmla="*/ 1289958 w 4000500"/>
              <a:gd name="connsiteY16" fmla="*/ 272297 h 484568"/>
              <a:gd name="connsiteX17" fmla="*/ 1330779 w 4000500"/>
              <a:gd name="connsiteY17" fmla="*/ 264133 h 484568"/>
              <a:gd name="connsiteX18" fmla="*/ 1379765 w 4000500"/>
              <a:gd name="connsiteY18" fmla="*/ 255968 h 484568"/>
              <a:gd name="connsiteX19" fmla="*/ 1428750 w 4000500"/>
              <a:gd name="connsiteY19" fmla="*/ 239640 h 484568"/>
              <a:gd name="connsiteX20" fmla="*/ 1469572 w 4000500"/>
              <a:gd name="connsiteY20" fmla="*/ 231475 h 484568"/>
              <a:gd name="connsiteX21" fmla="*/ 1502229 w 4000500"/>
              <a:gd name="connsiteY21" fmla="*/ 223311 h 484568"/>
              <a:gd name="connsiteX22" fmla="*/ 1575708 w 4000500"/>
              <a:gd name="connsiteY22" fmla="*/ 215147 h 484568"/>
              <a:gd name="connsiteX23" fmla="*/ 1796143 w 4000500"/>
              <a:gd name="connsiteY23" fmla="*/ 198818 h 484568"/>
              <a:gd name="connsiteX24" fmla="*/ 1943100 w 4000500"/>
              <a:gd name="connsiteY24" fmla="*/ 182490 h 484568"/>
              <a:gd name="connsiteX25" fmla="*/ 2000250 w 4000500"/>
              <a:gd name="connsiteY25" fmla="*/ 174325 h 484568"/>
              <a:gd name="connsiteX26" fmla="*/ 2530929 w 4000500"/>
              <a:gd name="connsiteY26" fmla="*/ 166161 h 484568"/>
              <a:gd name="connsiteX27" fmla="*/ 2669722 w 4000500"/>
              <a:gd name="connsiteY27" fmla="*/ 157997 h 484568"/>
              <a:gd name="connsiteX28" fmla="*/ 2824843 w 4000500"/>
              <a:gd name="connsiteY28" fmla="*/ 149833 h 484568"/>
              <a:gd name="connsiteX29" fmla="*/ 2898322 w 4000500"/>
              <a:gd name="connsiteY29" fmla="*/ 133504 h 484568"/>
              <a:gd name="connsiteX30" fmla="*/ 2955472 w 4000500"/>
              <a:gd name="connsiteY30" fmla="*/ 125340 h 484568"/>
              <a:gd name="connsiteX31" fmla="*/ 3061608 w 4000500"/>
              <a:gd name="connsiteY31" fmla="*/ 109011 h 484568"/>
              <a:gd name="connsiteX32" fmla="*/ 3306536 w 4000500"/>
              <a:gd name="connsiteY32" fmla="*/ 92683 h 484568"/>
              <a:gd name="connsiteX33" fmla="*/ 3331029 w 4000500"/>
              <a:gd name="connsiteY33" fmla="*/ 84518 h 484568"/>
              <a:gd name="connsiteX34" fmla="*/ 3469822 w 4000500"/>
              <a:gd name="connsiteY34" fmla="*/ 76354 h 484568"/>
              <a:gd name="connsiteX35" fmla="*/ 3567793 w 4000500"/>
              <a:gd name="connsiteY35" fmla="*/ 60025 h 484568"/>
              <a:gd name="connsiteX36" fmla="*/ 3592286 w 4000500"/>
              <a:gd name="connsiteY36" fmla="*/ 51861 h 484568"/>
              <a:gd name="connsiteX37" fmla="*/ 3665765 w 4000500"/>
              <a:gd name="connsiteY37" fmla="*/ 43697 h 484568"/>
              <a:gd name="connsiteX38" fmla="*/ 3731079 w 4000500"/>
              <a:gd name="connsiteY38" fmla="*/ 35533 h 484568"/>
              <a:gd name="connsiteX39" fmla="*/ 3763736 w 4000500"/>
              <a:gd name="connsiteY39" fmla="*/ 27368 h 484568"/>
              <a:gd name="connsiteX40" fmla="*/ 3878036 w 4000500"/>
              <a:gd name="connsiteY40" fmla="*/ 11040 h 484568"/>
              <a:gd name="connsiteX41" fmla="*/ 4000500 w 4000500"/>
              <a:gd name="connsiteY41" fmla="*/ 2875 h 484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000500" h="484568">
                <a:moveTo>
                  <a:pt x="0" y="484568"/>
                </a:moveTo>
                <a:lnTo>
                  <a:pt x="40822" y="476404"/>
                </a:lnTo>
                <a:cubicBezTo>
                  <a:pt x="57109" y="473443"/>
                  <a:pt x="73622" y="471709"/>
                  <a:pt x="89808" y="468240"/>
                </a:cubicBezTo>
                <a:cubicBezTo>
                  <a:pt x="242222" y="435580"/>
                  <a:pt x="103632" y="464470"/>
                  <a:pt x="179615" y="443747"/>
                </a:cubicBezTo>
                <a:cubicBezTo>
                  <a:pt x="201266" y="437842"/>
                  <a:pt x="223639" y="434514"/>
                  <a:pt x="244929" y="427418"/>
                </a:cubicBezTo>
                <a:cubicBezTo>
                  <a:pt x="327272" y="399971"/>
                  <a:pt x="199526" y="441856"/>
                  <a:pt x="302079" y="411090"/>
                </a:cubicBezTo>
                <a:cubicBezTo>
                  <a:pt x="329305" y="402922"/>
                  <a:pt x="355492" y="391302"/>
                  <a:pt x="383722" y="386597"/>
                </a:cubicBezTo>
                <a:cubicBezTo>
                  <a:pt x="466480" y="372804"/>
                  <a:pt x="541916" y="374499"/>
                  <a:pt x="628650" y="370268"/>
                </a:cubicBezTo>
                <a:lnTo>
                  <a:pt x="783772" y="362104"/>
                </a:lnTo>
                <a:lnTo>
                  <a:pt x="963386" y="353940"/>
                </a:lnTo>
                <a:cubicBezTo>
                  <a:pt x="974272" y="351218"/>
                  <a:pt x="985071" y="348126"/>
                  <a:pt x="996043" y="345775"/>
                </a:cubicBezTo>
                <a:cubicBezTo>
                  <a:pt x="1023180" y="339960"/>
                  <a:pt x="1051357" y="338224"/>
                  <a:pt x="1077686" y="329447"/>
                </a:cubicBezTo>
                <a:lnTo>
                  <a:pt x="1126672" y="313118"/>
                </a:lnTo>
                <a:cubicBezTo>
                  <a:pt x="1151813" y="304737"/>
                  <a:pt x="1174269" y="303260"/>
                  <a:pt x="1200150" y="296790"/>
                </a:cubicBezTo>
                <a:cubicBezTo>
                  <a:pt x="1208499" y="294703"/>
                  <a:pt x="1216294" y="290712"/>
                  <a:pt x="1224643" y="288625"/>
                </a:cubicBezTo>
                <a:cubicBezTo>
                  <a:pt x="1238105" y="285259"/>
                  <a:pt x="1252003" y="283826"/>
                  <a:pt x="1265465" y="280461"/>
                </a:cubicBezTo>
                <a:cubicBezTo>
                  <a:pt x="1273814" y="278374"/>
                  <a:pt x="1281609" y="274384"/>
                  <a:pt x="1289958" y="272297"/>
                </a:cubicBezTo>
                <a:cubicBezTo>
                  <a:pt x="1303420" y="268932"/>
                  <a:pt x="1317126" y="266615"/>
                  <a:pt x="1330779" y="264133"/>
                </a:cubicBezTo>
                <a:cubicBezTo>
                  <a:pt x="1347066" y="261172"/>
                  <a:pt x="1363705" y="259983"/>
                  <a:pt x="1379765" y="255968"/>
                </a:cubicBezTo>
                <a:cubicBezTo>
                  <a:pt x="1396463" y="251794"/>
                  <a:pt x="1411873" y="243016"/>
                  <a:pt x="1428750" y="239640"/>
                </a:cubicBezTo>
                <a:cubicBezTo>
                  <a:pt x="1442357" y="236918"/>
                  <a:pt x="1456026" y="234485"/>
                  <a:pt x="1469572" y="231475"/>
                </a:cubicBezTo>
                <a:cubicBezTo>
                  <a:pt x="1480525" y="229041"/>
                  <a:pt x="1491139" y="225017"/>
                  <a:pt x="1502229" y="223311"/>
                </a:cubicBezTo>
                <a:cubicBezTo>
                  <a:pt x="1526586" y="219564"/>
                  <a:pt x="1551149" y="217194"/>
                  <a:pt x="1575708" y="215147"/>
                </a:cubicBezTo>
                <a:lnTo>
                  <a:pt x="1796143" y="198818"/>
                </a:lnTo>
                <a:cubicBezTo>
                  <a:pt x="1898113" y="181824"/>
                  <a:pt x="1787734" y="198845"/>
                  <a:pt x="1943100" y="182490"/>
                </a:cubicBezTo>
                <a:cubicBezTo>
                  <a:pt x="1962238" y="180475"/>
                  <a:pt x="1981014" y="174859"/>
                  <a:pt x="2000250" y="174325"/>
                </a:cubicBezTo>
                <a:cubicBezTo>
                  <a:pt x="2177096" y="169412"/>
                  <a:pt x="2354036" y="168882"/>
                  <a:pt x="2530929" y="166161"/>
                </a:cubicBezTo>
                <a:lnTo>
                  <a:pt x="2669722" y="157997"/>
                </a:lnTo>
                <a:cubicBezTo>
                  <a:pt x="2721421" y="155125"/>
                  <a:pt x="2773229" y="153962"/>
                  <a:pt x="2824843" y="149833"/>
                </a:cubicBezTo>
                <a:cubicBezTo>
                  <a:pt x="2926715" y="141683"/>
                  <a:pt x="2835043" y="146159"/>
                  <a:pt x="2898322" y="133504"/>
                </a:cubicBezTo>
                <a:cubicBezTo>
                  <a:pt x="2917192" y="129730"/>
                  <a:pt x="2936539" y="128782"/>
                  <a:pt x="2955472" y="125340"/>
                </a:cubicBezTo>
                <a:cubicBezTo>
                  <a:pt x="3066588" y="105136"/>
                  <a:pt x="2857167" y="131726"/>
                  <a:pt x="3061608" y="109011"/>
                </a:cubicBezTo>
                <a:cubicBezTo>
                  <a:pt x="3158834" y="76602"/>
                  <a:pt x="3052049" y="109649"/>
                  <a:pt x="3306536" y="92683"/>
                </a:cubicBezTo>
                <a:cubicBezTo>
                  <a:pt x="3315123" y="92111"/>
                  <a:pt x="3322466" y="85374"/>
                  <a:pt x="3331029" y="84518"/>
                </a:cubicBezTo>
                <a:cubicBezTo>
                  <a:pt x="3377143" y="79906"/>
                  <a:pt x="3423558" y="79075"/>
                  <a:pt x="3469822" y="76354"/>
                </a:cubicBezTo>
                <a:cubicBezTo>
                  <a:pt x="3527243" y="57214"/>
                  <a:pt x="3458418" y="78255"/>
                  <a:pt x="3567793" y="60025"/>
                </a:cubicBezTo>
                <a:cubicBezTo>
                  <a:pt x="3576282" y="58610"/>
                  <a:pt x="3583797" y="53276"/>
                  <a:pt x="3592286" y="51861"/>
                </a:cubicBezTo>
                <a:cubicBezTo>
                  <a:pt x="3616594" y="47810"/>
                  <a:pt x="3641290" y="46576"/>
                  <a:pt x="3665765" y="43697"/>
                </a:cubicBezTo>
                <a:lnTo>
                  <a:pt x="3731079" y="35533"/>
                </a:lnTo>
                <a:cubicBezTo>
                  <a:pt x="3741965" y="32811"/>
                  <a:pt x="3752733" y="29569"/>
                  <a:pt x="3763736" y="27368"/>
                </a:cubicBezTo>
                <a:cubicBezTo>
                  <a:pt x="3802967" y="19522"/>
                  <a:pt x="3837911" y="16055"/>
                  <a:pt x="3878036" y="11040"/>
                </a:cubicBezTo>
                <a:cubicBezTo>
                  <a:pt x="3933510" y="-7453"/>
                  <a:pt x="3893923" y="2875"/>
                  <a:pt x="4000500" y="2875"/>
                </a:cubicBezTo>
              </a:path>
            </a:pathLst>
          </a:custGeom>
          <a:noFill/>
          <a:ln w="50800"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1248977">
            <a:off x="7321203" y="280132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Predicted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 rot="220359">
            <a:off x="7382401" y="337887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Actual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266700" y="6248400"/>
            <a:ext cx="4235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Predicted values from:</a:t>
            </a:r>
          </a:p>
          <a:p>
            <a:r>
              <a:rPr lang="en-US" sz="1200" dirty="0"/>
              <a:t>http://kff.org/interactive/premiums-and-worker-contributions/</a:t>
            </a:r>
          </a:p>
        </p:txBody>
      </p:sp>
    </p:spTree>
    <p:extLst>
      <p:ext uri="{BB962C8B-B14F-4D97-AF65-F5344CB8AC3E}">
        <p14:creationId xmlns:p14="http://schemas.microsoft.com/office/powerpoint/2010/main" val="201576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Health Behavior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691975"/>
              </p:ext>
            </p:extLst>
          </p:nvPr>
        </p:nvGraphicFramePr>
        <p:xfrm>
          <a:off x="647700" y="1905000"/>
          <a:ext cx="8610600" cy="292134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684343"/>
                <a:gridCol w="1407502"/>
                <a:gridCol w="1407502"/>
                <a:gridCol w="2111253"/>
              </a:tblGrid>
              <a:tr h="6194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Baseline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Year 1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Year </a:t>
                      </a:r>
                      <a:r>
                        <a:rPr lang="en-US" sz="1800" dirty="0" smtClean="0">
                          <a:effectLst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5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&lt;2 days of </a:t>
                      </a:r>
                      <a:r>
                        <a:rPr lang="en-US" sz="2000" dirty="0" smtClean="0">
                          <a:effectLst/>
                        </a:rPr>
                        <a:t>exercise/week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1.46 days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2.29 days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2.47 days (+69%)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1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&lt;60 </a:t>
                      </a:r>
                      <a:r>
                        <a:rPr lang="en-US" sz="2000" dirty="0" smtClean="0">
                          <a:effectLst/>
                        </a:rPr>
                        <a:t>minutes/week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18.79 min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113.20 min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134.71 min (+617%)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561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&lt;3 daily servings </a:t>
                      </a:r>
                      <a:r>
                        <a:rPr lang="en-US" sz="2000" dirty="0" smtClean="0">
                          <a:effectLst/>
                        </a:rPr>
                        <a:t>fruits/veggies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2.46 servings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3.48 servings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3.63 servings (+47%)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17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&lt;3 days of restful </a:t>
                      </a:r>
                      <a:r>
                        <a:rPr lang="en-US" sz="2000" dirty="0" smtClean="0">
                          <a:effectLst/>
                        </a:rPr>
                        <a:t>sleep/week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2.23 days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3.17 days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3.36 days (+51%)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" y="6468482"/>
            <a:ext cx="417293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American Journal of Health Behavior, Volume 39, Number 3, May 2015, pp. 345-351(7)</a:t>
            </a:r>
          </a:p>
        </p:txBody>
      </p:sp>
    </p:spTree>
    <p:extLst>
      <p:ext uri="{BB962C8B-B14F-4D97-AF65-F5344CB8AC3E}">
        <p14:creationId xmlns:p14="http://schemas.microsoft.com/office/powerpoint/2010/main" val="280430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581993" y="137319"/>
            <a:ext cx="5782929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Systolic Blood Pressure</a:t>
            </a:r>
          </a:p>
        </p:txBody>
      </p:sp>
      <p:graphicFrame>
        <p:nvGraphicFramePr>
          <p:cNvPr id="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380608"/>
              </p:ext>
            </p:extLst>
          </p:nvPr>
        </p:nvGraphicFramePr>
        <p:xfrm>
          <a:off x="675666" y="1462882"/>
          <a:ext cx="8451518" cy="450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0500" y="64770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err="1">
                <a:latin typeface="Lato Light"/>
              </a:rPr>
              <a:t>Popul</a:t>
            </a:r>
            <a:r>
              <a:rPr lang="en-US" sz="1100" dirty="0">
                <a:latin typeface="Lato Light"/>
              </a:rPr>
              <a:t> Health </a:t>
            </a:r>
            <a:r>
              <a:rPr lang="en-US" sz="1100" dirty="0" err="1">
                <a:latin typeface="Lato Light"/>
              </a:rPr>
              <a:t>Manag</a:t>
            </a:r>
            <a:r>
              <a:rPr lang="en-US" sz="1100" dirty="0">
                <a:latin typeface="Lato Light"/>
              </a:rPr>
              <a:t>. 2013</a:t>
            </a:r>
          </a:p>
        </p:txBody>
      </p:sp>
    </p:spTree>
    <p:extLst>
      <p:ext uri="{BB962C8B-B14F-4D97-AF65-F5344CB8AC3E}">
        <p14:creationId xmlns:p14="http://schemas.microsoft.com/office/powerpoint/2010/main" val="411982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81993" y="137319"/>
            <a:ext cx="6200784" cy="1325563"/>
          </a:xfrm>
        </p:spPr>
        <p:txBody>
          <a:bodyPr>
            <a:noAutofit/>
          </a:bodyPr>
          <a:lstStyle/>
          <a:p>
            <a:r>
              <a:rPr lang="en-US" dirty="0" smtClean="0"/>
              <a:t>Diastolic Blood Pressure</a:t>
            </a:r>
          </a:p>
        </p:txBody>
      </p:sp>
      <p:graphicFrame>
        <p:nvGraphicFramePr>
          <p:cNvPr id="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832311"/>
              </p:ext>
            </p:extLst>
          </p:nvPr>
        </p:nvGraphicFramePr>
        <p:xfrm>
          <a:off x="581247" y="1613694"/>
          <a:ext cx="8580089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0500" y="64770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err="1">
                <a:latin typeface="Lato Light"/>
              </a:rPr>
              <a:t>Popul</a:t>
            </a:r>
            <a:r>
              <a:rPr lang="en-US" sz="1100" dirty="0">
                <a:latin typeface="Lato Light"/>
              </a:rPr>
              <a:t> Health </a:t>
            </a:r>
            <a:r>
              <a:rPr lang="en-US" sz="1100" dirty="0" err="1">
                <a:latin typeface="Lato Light"/>
              </a:rPr>
              <a:t>Manag</a:t>
            </a:r>
            <a:r>
              <a:rPr lang="en-US" sz="1100" dirty="0">
                <a:latin typeface="Lato Light"/>
              </a:rPr>
              <a:t>. 2013</a:t>
            </a:r>
          </a:p>
        </p:txBody>
      </p:sp>
    </p:spTree>
    <p:extLst>
      <p:ext uri="{BB962C8B-B14F-4D97-AF65-F5344CB8AC3E}">
        <p14:creationId xmlns:p14="http://schemas.microsoft.com/office/powerpoint/2010/main" val="10962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Cholesterol</a:t>
            </a:r>
          </a:p>
        </p:txBody>
      </p:sp>
      <p:graphicFrame>
        <p:nvGraphicFramePr>
          <p:cNvPr id="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726485"/>
              </p:ext>
            </p:extLst>
          </p:nvPr>
        </p:nvGraphicFramePr>
        <p:xfrm>
          <a:off x="581247" y="1462882"/>
          <a:ext cx="8419376" cy="450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0500" y="64770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err="1">
                <a:latin typeface="Lato Light"/>
              </a:rPr>
              <a:t>Popul</a:t>
            </a:r>
            <a:r>
              <a:rPr lang="en-US" sz="1100" dirty="0">
                <a:latin typeface="Lato Light"/>
              </a:rPr>
              <a:t> Health </a:t>
            </a:r>
            <a:r>
              <a:rPr lang="en-US" sz="1100" dirty="0" err="1">
                <a:latin typeface="Lato Light"/>
              </a:rPr>
              <a:t>Manag</a:t>
            </a:r>
            <a:r>
              <a:rPr lang="en-US" sz="1100" dirty="0">
                <a:latin typeface="Lato Light"/>
              </a:rPr>
              <a:t>. 2013</a:t>
            </a:r>
          </a:p>
        </p:txBody>
      </p:sp>
    </p:spTree>
    <p:extLst>
      <p:ext uri="{BB962C8B-B14F-4D97-AF65-F5344CB8AC3E}">
        <p14:creationId xmlns:p14="http://schemas.microsoft.com/office/powerpoint/2010/main" val="35730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0500" y="381000"/>
            <a:ext cx="9258300" cy="1143000"/>
          </a:xfrm>
        </p:spPr>
        <p:txBody>
          <a:bodyPr/>
          <a:lstStyle/>
          <a:p>
            <a:r>
              <a:rPr lang="en-US" dirty="0" smtClean="0"/>
              <a:t>Glucose</a:t>
            </a:r>
          </a:p>
        </p:txBody>
      </p:sp>
      <p:graphicFrame>
        <p:nvGraphicFramePr>
          <p:cNvPr id="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776183"/>
              </p:ext>
            </p:extLst>
          </p:nvPr>
        </p:nvGraphicFramePr>
        <p:xfrm>
          <a:off x="571500" y="1600200"/>
          <a:ext cx="8419376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90500" y="64770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err="1">
                <a:latin typeface="Lato Light"/>
              </a:rPr>
              <a:t>Popul</a:t>
            </a:r>
            <a:r>
              <a:rPr lang="en-US" sz="1100" dirty="0">
                <a:latin typeface="Lato Light"/>
              </a:rPr>
              <a:t> Health </a:t>
            </a:r>
            <a:r>
              <a:rPr lang="en-US" sz="1100" dirty="0" err="1">
                <a:latin typeface="Lato Light"/>
              </a:rPr>
              <a:t>Manag</a:t>
            </a:r>
            <a:r>
              <a:rPr lang="en-US" sz="1100" dirty="0">
                <a:latin typeface="Lato Light"/>
              </a:rPr>
              <a:t>. 2013</a:t>
            </a:r>
          </a:p>
        </p:txBody>
      </p:sp>
    </p:spTree>
    <p:extLst>
      <p:ext uri="{BB962C8B-B14F-4D97-AF65-F5344CB8AC3E}">
        <p14:creationId xmlns:p14="http://schemas.microsoft.com/office/powerpoint/2010/main" val="200400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954359"/>
              </p:ext>
            </p:extLst>
          </p:nvPr>
        </p:nvGraphicFramePr>
        <p:xfrm>
          <a:off x="707809" y="1474651"/>
          <a:ext cx="8387233" cy="4502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1993" y="137319"/>
            <a:ext cx="5782929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Body Mass Index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0500" y="64770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err="1">
                <a:latin typeface="Lato Light"/>
              </a:rPr>
              <a:t>Popul</a:t>
            </a:r>
            <a:r>
              <a:rPr lang="en-US" sz="1100" dirty="0">
                <a:latin typeface="Lato Light"/>
              </a:rPr>
              <a:t> Health </a:t>
            </a:r>
            <a:r>
              <a:rPr lang="en-US" sz="1100" dirty="0" err="1">
                <a:latin typeface="Lato Light"/>
              </a:rPr>
              <a:t>Manag</a:t>
            </a:r>
            <a:r>
              <a:rPr lang="en-US" sz="1100" dirty="0">
                <a:latin typeface="Lato Light"/>
              </a:rPr>
              <a:t>. 2013</a:t>
            </a:r>
          </a:p>
        </p:txBody>
      </p:sp>
    </p:spTree>
    <p:extLst>
      <p:ext uri="{BB962C8B-B14F-4D97-AF65-F5344CB8AC3E}">
        <p14:creationId xmlns:p14="http://schemas.microsoft.com/office/powerpoint/2010/main" val="46876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2050" name="Picture 2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3657600"/>
            <a:ext cx="442912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51" name="Picture 3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8100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52" name="Picture 4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5814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53" name="Picture 5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44196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54" name="Picture 6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8862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55" name="Picture 7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1910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56" name="Picture 8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28956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57" name="Picture 9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6670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58" name="Picture 10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5052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59" name="Picture 11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27432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60" name="Picture 12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3200400"/>
            <a:ext cx="442912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61" name="Picture 13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2098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62" name="Picture 14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22098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63" name="Picture 15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5908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64" name="Picture 16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28956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65" name="Picture 17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9718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66" name="Picture 18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29718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67" name="Picture 19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8862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68" name="Picture 20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29718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69" name="Picture 21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2766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70" name="Picture 22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38862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71" name="Picture 23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0386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72" name="Picture 24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0386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73" name="Picture 25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36576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74" name="Picture 26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00" y="38100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75" name="Picture 27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8862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76" name="Picture 28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38862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77" name="Picture 29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1242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78" name="Picture 30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1242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79" name="Picture 31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35052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80" name="Picture 32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6576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81" name="Picture 33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8100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82" name="Picture 34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38862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83" name="Picture 35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48006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84" name="Picture 36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8862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85" name="Picture 37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48006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86" name="Picture 38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49530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87" name="Picture 39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9530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88" name="Picture 40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45720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89" name="Picture 41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47244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90" name="Picture 42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48006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91" name="Picture 43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4800600"/>
            <a:ext cx="442913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92" name="Picture 44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3200400"/>
            <a:ext cx="442912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93" name="Picture 45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7288" y="3581400"/>
            <a:ext cx="442912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94" name="Picture 46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088" y="3733800"/>
            <a:ext cx="442912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95" name="Picture 47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288" y="3886200"/>
            <a:ext cx="442912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96" name="Picture 48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3962400"/>
            <a:ext cx="442912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97" name="Picture 49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3962400"/>
            <a:ext cx="442912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98" name="Picture 50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3886200"/>
            <a:ext cx="442912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099" name="Picture 51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4876800"/>
            <a:ext cx="442912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100" name="Picture 52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3962400"/>
            <a:ext cx="442912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101" name="Picture 53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888" y="4876800"/>
            <a:ext cx="442912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102" name="Picture 54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5029200"/>
            <a:ext cx="442912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103" name="Picture 55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88" y="4495800"/>
            <a:ext cx="442912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104" name="Picture 56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5029200"/>
            <a:ext cx="442912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105" name="Picture 57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8" y="4648200"/>
            <a:ext cx="442912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106" name="Picture 58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88" y="4800600"/>
            <a:ext cx="442912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107" name="Picture 59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88" y="4876800"/>
            <a:ext cx="442912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2108" name="Picture 60" descr="PE07160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4088" y="4876800"/>
            <a:ext cx="442912" cy="136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08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Actual Health Care Costs for Wellness Participants and Non participants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7142888"/>
              </p:ext>
            </p:extLst>
          </p:nvPr>
        </p:nvGraphicFramePr>
        <p:xfrm>
          <a:off x="514350" y="1600200"/>
          <a:ext cx="92583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3086100" y="2590800"/>
            <a:ext cx="0" cy="2971800"/>
          </a:xfrm>
          <a:prstGeom prst="straightConnector1">
            <a:avLst/>
          </a:prstGeom>
          <a:ln>
            <a:solidFill>
              <a:srgbClr val="FF33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2"/>
          <p:cNvSpPr txBox="1"/>
          <p:nvPr/>
        </p:nvSpPr>
        <p:spPr>
          <a:xfrm>
            <a:off x="2781300" y="2057400"/>
            <a:ext cx="914349" cy="533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WellSteps</a:t>
            </a:r>
          </a:p>
          <a:p>
            <a:r>
              <a:rPr lang="en-US" sz="1400" dirty="0" smtClean="0"/>
              <a:t>Begins</a:t>
            </a:r>
            <a:endParaRPr lang="en-US" sz="1400" dirty="0"/>
          </a:p>
        </p:txBody>
      </p:sp>
      <p:sp>
        <p:nvSpPr>
          <p:cNvPr id="3" name="Rectangle 2"/>
          <p:cNvSpPr/>
          <p:nvPr/>
        </p:nvSpPr>
        <p:spPr>
          <a:xfrm>
            <a:off x="1409700" y="1794294"/>
            <a:ext cx="1676400" cy="3733800"/>
          </a:xfrm>
          <a:prstGeom prst="rect">
            <a:avLst/>
          </a:prstGeom>
          <a:solidFill>
            <a:schemeClr val="bg1">
              <a:lumMod val="8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0500" y="64770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smtClean="0">
                <a:latin typeface="Lato Light"/>
                <a:hlinkClick r:id="rId3"/>
              </a:rPr>
              <a:t>Preventive </a:t>
            </a:r>
            <a:r>
              <a:rPr lang="en-US" sz="1100" dirty="0" smtClean="0">
                <a:latin typeface="Lato Light"/>
                <a:hlinkClick r:id="rId3"/>
              </a:rPr>
              <a:t>Medicine</a:t>
            </a:r>
            <a:endParaRPr lang="en-US" sz="1100" dirty="0"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0511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Stop Loss Premium Amount per Employee Per Month</a:t>
            </a:r>
            <a:endParaRPr lang="en-US" sz="3200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29183541"/>
              </p:ext>
            </p:extLst>
          </p:nvPr>
        </p:nvGraphicFramePr>
        <p:xfrm>
          <a:off x="1257300" y="1600200"/>
          <a:ext cx="6858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0500" y="64770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smtClean="0">
                <a:latin typeface="Lato Light"/>
                <a:hlinkClick r:id="rId3"/>
              </a:rPr>
              <a:t>Preventive </a:t>
            </a:r>
            <a:r>
              <a:rPr lang="en-US" sz="1100" dirty="0" smtClean="0">
                <a:latin typeface="Lato Light"/>
                <a:hlinkClick r:id="rId3"/>
              </a:rPr>
              <a:t>Medicine</a:t>
            </a:r>
            <a:endParaRPr lang="en-US" sz="1100" dirty="0"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36898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Employees Filing ≥ 1 </a:t>
            </a:r>
            <a:r>
              <a:rPr lang="en-US" sz="3200" dirty="0" smtClean="0"/>
              <a:t>Claims per Year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378516"/>
              </p:ext>
            </p:extLst>
          </p:nvPr>
        </p:nvGraphicFramePr>
        <p:xfrm>
          <a:off x="514350" y="1600200"/>
          <a:ext cx="92583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0500" y="64770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smtClean="0">
                <a:latin typeface="Lato Light"/>
                <a:hlinkClick r:id="rId3"/>
              </a:rPr>
              <a:t>Preventive </a:t>
            </a:r>
            <a:r>
              <a:rPr lang="en-US" sz="1100" dirty="0" smtClean="0">
                <a:latin typeface="Lato Light"/>
                <a:hlinkClick r:id="rId3"/>
              </a:rPr>
              <a:t>Medicine</a:t>
            </a:r>
            <a:endParaRPr lang="en-US" sz="1100" dirty="0"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86726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2362200"/>
            <a:ext cx="9258300" cy="18288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400" dirty="0"/>
              <a:t>$5,025,138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-the </a:t>
            </a:r>
            <a:r>
              <a:rPr lang="en-US" dirty="0"/>
              <a:t>total cost savings from participation in the wellness </a:t>
            </a:r>
            <a:r>
              <a:rPr lang="en-US" dirty="0" smtClean="0"/>
              <a:t>program </a:t>
            </a:r>
            <a:r>
              <a:rPr lang="en-US" dirty="0"/>
              <a:t>over the three </a:t>
            </a:r>
            <a:r>
              <a:rPr lang="en-US" dirty="0" smtClean="0"/>
              <a:t>year period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90500" y="64770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smtClean="0">
                <a:latin typeface="Lato Light"/>
                <a:hlinkClick r:id="rId2"/>
              </a:rPr>
              <a:t>Preventive </a:t>
            </a:r>
            <a:r>
              <a:rPr lang="en-US" sz="1100" dirty="0" smtClean="0">
                <a:latin typeface="Lato Light"/>
                <a:hlinkClick r:id="rId2"/>
              </a:rPr>
              <a:t>Medicine</a:t>
            </a:r>
            <a:endParaRPr lang="en-US" sz="1100" dirty="0"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405052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ROI Calculations </a:t>
            </a:r>
            <a:br>
              <a:rPr lang="en-US" dirty="0" smtClean="0"/>
            </a:br>
            <a:r>
              <a:rPr lang="en-US" dirty="0" smtClean="0"/>
              <a:t>(3 years combined)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553595"/>
              </p:ext>
            </p:extLst>
          </p:nvPr>
        </p:nvGraphicFramePr>
        <p:xfrm>
          <a:off x="514350" y="1600200"/>
          <a:ext cx="92583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05100" y="426720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$</a:t>
            </a:r>
            <a:r>
              <a:rPr lang="en-US" sz="2000" dirty="0" smtClean="0"/>
              <a:t>1,412,736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905500" y="198120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$5,025,138</a:t>
            </a: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0500" y="64770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smtClean="0">
                <a:latin typeface="Lato Light"/>
                <a:hlinkClick r:id="rId3"/>
              </a:rPr>
              <a:t>Preventive </a:t>
            </a:r>
            <a:r>
              <a:rPr lang="en-US" sz="1100" dirty="0" smtClean="0">
                <a:latin typeface="Lato Light"/>
                <a:hlinkClick r:id="rId3"/>
              </a:rPr>
              <a:t>Medicine</a:t>
            </a:r>
            <a:endParaRPr lang="en-US" sz="1100" dirty="0"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8202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514600"/>
            <a:ext cx="9258300" cy="23622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Savings (</a:t>
            </a:r>
            <a:r>
              <a:rPr lang="en-US" dirty="0"/>
              <a:t>$</a:t>
            </a:r>
            <a:r>
              <a:rPr lang="en-US" dirty="0" smtClean="0"/>
              <a:t>5,025,138)   </a:t>
            </a:r>
          </a:p>
          <a:p>
            <a:pPr marL="0" indent="0" algn="ctr">
              <a:buNone/>
            </a:pPr>
            <a:r>
              <a:rPr lang="en-US" dirty="0" smtClean="0"/>
              <a:t>Costs </a:t>
            </a:r>
            <a:r>
              <a:rPr lang="en-US" dirty="0"/>
              <a:t>($</a:t>
            </a:r>
            <a:r>
              <a:rPr lang="en-US" dirty="0" smtClean="0"/>
              <a:t>1,412,736)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Benefit to Cost ratio of 3.6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467100" y="3124200"/>
            <a:ext cx="3276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048500" y="289336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90500" y="6477000"/>
            <a:ext cx="274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 smtClean="0">
                <a:latin typeface="Lato Light"/>
                <a:hlinkClick r:id="rId2"/>
              </a:rPr>
              <a:t>Preventive </a:t>
            </a:r>
            <a:r>
              <a:rPr lang="en-US" sz="1100" dirty="0" smtClean="0">
                <a:latin typeface="Lato Light"/>
                <a:hlinkClick r:id="rId2"/>
              </a:rPr>
              <a:t>Medicine</a:t>
            </a:r>
            <a:endParaRPr lang="en-US" sz="1100" dirty="0"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22062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Summary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Not all drivers of health care cost are impacted by wellness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Use every available strategy to control cost</a:t>
            </a:r>
            <a:endParaRPr lang="en-US" altLang="en-US" dirty="0"/>
          </a:p>
          <a:p>
            <a:pPr eaLnBrk="1" hangingPunct="1"/>
            <a:r>
              <a:rPr lang="en-US" altLang="en-US" dirty="0" smtClean="0"/>
              <a:t>Poor employee behaviors are the biggest cost driver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Wellness must focus on behavior change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Comprehensive wellness reduces medical costs</a:t>
            </a:r>
            <a:endParaRPr lang="en-US" alt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946548" y="163286"/>
            <a:ext cx="8311752" cy="1324996"/>
          </a:xfrm>
        </p:spPr>
        <p:txBody>
          <a:bodyPr/>
          <a:lstStyle/>
          <a:p>
            <a:r>
              <a:rPr lang="en-US" altLang="en-US" dirty="0" smtClean="0">
                <a:latin typeface="+mn-lt"/>
                <a:ea typeface="Lato Light" charset="0"/>
                <a:cs typeface="Lato Light" charset="0"/>
              </a:rPr>
              <a:t>Our Next Webinar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647700" y="2209800"/>
            <a:ext cx="5181600" cy="367563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800" b="1" dirty="0" smtClean="0">
                <a:ea typeface="Lato Light" charset="0"/>
                <a:cs typeface="Lato Light" charset="0"/>
              </a:rPr>
              <a:t>How Do You Start a Wellness Program?</a:t>
            </a:r>
            <a:endParaRPr lang="en-US" altLang="en-US" sz="2800" dirty="0" smtClean="0">
              <a:ea typeface="Lato Light" charset="0"/>
              <a:cs typeface="Lato Light" charset="0"/>
            </a:endParaRPr>
          </a:p>
          <a:p>
            <a:pPr marL="0" indent="0" algn="ctr">
              <a:buNone/>
            </a:pPr>
            <a:endParaRPr lang="en-US" altLang="en-US" sz="2800" dirty="0" smtClean="0">
              <a:ea typeface="Lato Light" charset="0"/>
              <a:cs typeface="Lato Light" charset="0"/>
            </a:endParaRPr>
          </a:p>
          <a:p>
            <a:pPr marL="0" indent="0" algn="ctr">
              <a:buNone/>
            </a:pPr>
            <a:r>
              <a:rPr lang="en-US" altLang="en-US" sz="2800" dirty="0" smtClean="0">
                <a:ea typeface="Lato Light" charset="0"/>
                <a:cs typeface="Lato Light" charset="0"/>
              </a:rPr>
              <a:t>Featuring</a:t>
            </a:r>
          </a:p>
          <a:p>
            <a:pPr marL="0" indent="0" algn="ctr">
              <a:buNone/>
            </a:pPr>
            <a:r>
              <a:rPr lang="en-US" altLang="en-US" sz="2000" dirty="0" smtClean="0">
                <a:ea typeface="Lato Light" charset="0"/>
                <a:cs typeface="Lato Light" charset="0"/>
              </a:rPr>
              <a:t>Dr. Troy Adams</a:t>
            </a:r>
            <a:endParaRPr lang="en-US" altLang="en-US" sz="2000" dirty="0">
              <a:ea typeface="Lato Light" charset="0"/>
              <a:cs typeface="Lato Light" charset="0"/>
            </a:endParaRPr>
          </a:p>
          <a:p>
            <a:pPr marL="0" indent="0" algn="ctr">
              <a:buNone/>
            </a:pPr>
            <a:endParaRPr lang="en-US" altLang="en-US" sz="2800" dirty="0" smtClean="0">
              <a:ea typeface="Lato Light" charset="0"/>
              <a:cs typeface="Lato Light" charset="0"/>
            </a:endParaRPr>
          </a:p>
          <a:p>
            <a:pPr marL="0" indent="0" algn="ctr">
              <a:buNone/>
            </a:pPr>
            <a:r>
              <a:rPr lang="en-US" altLang="en-US" sz="2000" dirty="0" smtClean="0">
                <a:ea typeface="Lato Light" charset="0"/>
                <a:cs typeface="Lato Light" charset="0"/>
              </a:rPr>
              <a:t>Thursday, </a:t>
            </a:r>
            <a:r>
              <a:rPr lang="en-US" altLang="en-US" sz="2000" dirty="0" smtClean="0">
                <a:ea typeface="Lato Light" charset="0"/>
                <a:cs typeface="Lato Light" charset="0"/>
              </a:rPr>
              <a:t>January 26</a:t>
            </a:r>
            <a:r>
              <a:rPr lang="en-US" altLang="en-US" sz="2000" baseline="30000" dirty="0" smtClean="0">
                <a:ea typeface="Lato Light" charset="0"/>
                <a:cs typeface="Lato Light" charset="0"/>
              </a:rPr>
              <a:t>th</a:t>
            </a:r>
            <a:r>
              <a:rPr lang="en-US" altLang="en-US" sz="2000" dirty="0" smtClean="0">
                <a:ea typeface="Lato Light" charset="0"/>
                <a:cs typeface="Lato Light" charset="0"/>
              </a:rPr>
              <a:t>  </a:t>
            </a:r>
            <a:endParaRPr lang="en-US" altLang="en-US" sz="2000" dirty="0" smtClean="0">
              <a:ea typeface="Lato Light" charset="0"/>
              <a:cs typeface="Lato Light" charset="0"/>
            </a:endParaRPr>
          </a:p>
          <a:p>
            <a:pPr marL="0" indent="0" algn="ctr">
              <a:buNone/>
            </a:pPr>
            <a:r>
              <a:rPr lang="en-US" altLang="en-US" sz="2000" dirty="0" smtClean="0">
                <a:ea typeface="Lato Light" charset="0"/>
                <a:cs typeface="Lato Light" charset="0"/>
              </a:rPr>
              <a:t>11 </a:t>
            </a:r>
            <a:r>
              <a:rPr lang="en-US" altLang="en-US" sz="2000" dirty="0" smtClean="0">
                <a:ea typeface="Lato Light" charset="0"/>
                <a:cs typeface="Lato Light" charset="0"/>
              </a:rPr>
              <a:t>EST, 10 CST, 9 MST, 8 PST</a:t>
            </a:r>
            <a:endParaRPr lang="en-US" altLang="en-US" sz="2000" dirty="0" smtClean="0">
              <a:ea typeface="Lato Light" charset="0"/>
              <a:cs typeface="Lato Light" charset="0"/>
            </a:endParaRPr>
          </a:p>
        </p:txBody>
      </p:sp>
      <p:pic>
        <p:nvPicPr>
          <p:cNvPr id="93186" name="Picture 2" descr="Image result for How do you start a wellness pr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743200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45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050" dirty="0"/>
              <a:t>Health, Life Expectancy, and Health Care Spending among the Elderly</a:t>
            </a:r>
          </a:p>
          <a:p>
            <a:pPr marL="0" indent="0">
              <a:buNone/>
            </a:pPr>
            <a:r>
              <a:rPr lang="en-US" sz="1050" dirty="0">
                <a:hlinkClick r:id="rId2"/>
              </a:rPr>
              <a:t>http://www.nejm.org/doi/pdf/10.1056/NEJMsa020614</a:t>
            </a: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050" dirty="0"/>
              <a:t>Inadequate Physical Activity and Health Care Expenditures in the United States</a:t>
            </a:r>
          </a:p>
          <a:p>
            <a:pPr marL="0" indent="0">
              <a:buNone/>
            </a:pPr>
            <a:r>
              <a:rPr lang="en-US" sz="1050" dirty="0">
                <a:hlinkClick r:id="rId3"/>
              </a:rPr>
              <a:t>https://www.cdc.gov/nccdphp/dnpao/docs/carlson-physical-activity-and-healthcare-expenditures-final-508tagged.pdf</a:t>
            </a: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050" dirty="0"/>
              <a:t>Higher </a:t>
            </a:r>
            <a:r>
              <a:rPr lang="en-US" sz="1050" dirty="0" smtClean="0"/>
              <a:t>Health Care Costs with Obesity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hlinkClick r:id="rId4"/>
              </a:rPr>
              <a:t>https://www.hsph.harvard.edu/obesity-prevention-source/obesity-consequences/economic/</a:t>
            </a: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050" dirty="0"/>
              <a:t>Medical cost of overweight and obesity combined is approximately 5.0% to 10% of U.S. health care spending.</a:t>
            </a:r>
          </a:p>
          <a:p>
            <a:pPr marL="0" indent="0">
              <a:buNone/>
            </a:pPr>
            <a:r>
              <a:rPr lang="en-US" sz="1050" dirty="0">
                <a:hlinkClick r:id="rId5"/>
              </a:rPr>
              <a:t>https://www.ncbi.nlm.nih.gov/pmc/articles/PMC2891924/</a:t>
            </a: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050" dirty="0"/>
              <a:t>The Lifetime Cost of Diabetes and Its Implications for Diabetes Prevention</a:t>
            </a:r>
          </a:p>
          <a:p>
            <a:pPr marL="0" indent="0">
              <a:buNone/>
            </a:pPr>
            <a:r>
              <a:rPr lang="en-US" sz="1050" dirty="0">
                <a:hlinkClick r:id="rId6"/>
              </a:rPr>
              <a:t>http://care.diabetesjournals.org/content/37/9/2557</a:t>
            </a: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050" dirty="0"/>
              <a:t>Hypertension and health care costs:</a:t>
            </a:r>
          </a:p>
          <a:p>
            <a:pPr marL="0" indent="0">
              <a:buNone/>
            </a:pPr>
            <a:r>
              <a:rPr lang="en-US" sz="1050" dirty="0">
                <a:hlinkClick r:id="rId7"/>
              </a:rPr>
              <a:t>https://meps.ahrq.gov/data_files/publications/st404/stat404.shtml</a:t>
            </a: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050" dirty="0"/>
              <a:t>Annual Healthcare Spending Attributable to Cigarette Smoking</a:t>
            </a:r>
          </a:p>
          <a:p>
            <a:pPr marL="0" indent="0">
              <a:buNone/>
            </a:pPr>
            <a:r>
              <a:rPr lang="en-US" sz="1050" dirty="0">
                <a:hlinkClick r:id="rId8"/>
              </a:rPr>
              <a:t>https://www.ncbi.nlm.nih.gov/pmc/articles/PMC4603661/</a:t>
            </a: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050" dirty="0"/>
              <a:t>Estimating the cost of a smoking employee</a:t>
            </a:r>
          </a:p>
          <a:p>
            <a:pPr marL="0" indent="0">
              <a:buNone/>
            </a:pPr>
            <a:r>
              <a:rPr lang="en-US" sz="1050" dirty="0">
                <a:hlinkClick r:id="rId9"/>
              </a:rPr>
              <a:t>http://tobaccocontrol.bmj.com/content/early/2013/05/25/tobaccocontrol-2012-050888</a:t>
            </a:r>
            <a:endParaRPr lang="en-US" sz="105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97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Medical Costs per Person per Year</a:t>
            </a:r>
            <a:endParaRPr lang="en-US" dirty="0">
              <a:latin typeface="+mj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51843"/>
              </p:ext>
            </p:extLst>
          </p:nvPr>
        </p:nvGraphicFramePr>
        <p:xfrm>
          <a:off x="190500" y="1905000"/>
          <a:ext cx="9677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6477000"/>
            <a:ext cx="1943100" cy="3810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sz="1100" dirty="0" smtClean="0">
                <a:latin typeface="+mj-lt"/>
              </a:rPr>
              <a:t>Kaiser </a:t>
            </a:r>
            <a:r>
              <a:rPr lang="en-US" sz="1100" dirty="0">
                <a:latin typeface="+mj-lt"/>
              </a:rPr>
              <a:t>Family </a:t>
            </a:r>
            <a:r>
              <a:rPr lang="en-US" sz="1100" dirty="0" smtClean="0">
                <a:latin typeface="+mj-lt"/>
              </a:rPr>
              <a:t>Foundation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23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Medical Costs per Person per Year</a:t>
            </a:r>
            <a:endParaRPr lang="en-US" dirty="0">
              <a:latin typeface="+mj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9929173"/>
              </p:ext>
            </p:extLst>
          </p:nvPr>
        </p:nvGraphicFramePr>
        <p:xfrm>
          <a:off x="190500" y="1905000"/>
          <a:ext cx="9677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6477000"/>
            <a:ext cx="1943100" cy="3810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sz="1100" dirty="0" smtClean="0">
                <a:latin typeface="+mj-lt"/>
              </a:rPr>
              <a:t>Kaiser </a:t>
            </a:r>
            <a:r>
              <a:rPr lang="en-US" sz="1100" dirty="0">
                <a:latin typeface="+mj-lt"/>
              </a:rPr>
              <a:t>Family </a:t>
            </a:r>
            <a:r>
              <a:rPr lang="en-US" sz="1100" dirty="0" smtClean="0">
                <a:latin typeface="+mj-lt"/>
              </a:rPr>
              <a:t>Foundation</a:t>
            </a:r>
            <a:endParaRPr lang="en-US" sz="11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06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">
      <a:dk1>
        <a:srgbClr val="000000"/>
      </a:dk1>
      <a:lt1>
        <a:srgbClr val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FFFFFF"/>
      </a:accent3>
      <a:accent4>
        <a:srgbClr val="000000"/>
      </a:accent4>
      <a:accent5>
        <a:srgbClr val="ABC3E3"/>
      </a:accent5>
      <a:accent6>
        <a:srgbClr val="68298B"/>
      </a:accent6>
      <a:hlink>
        <a:srgbClr val="EC4D4D"/>
      </a:hlink>
      <a:folHlink>
        <a:srgbClr val="F8CE8A"/>
      </a:folHlink>
    </a:clrScheme>
    <a:fontScheme name="6_Default Design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543669"/>
        </a:accent1>
        <a:accent2>
          <a:srgbClr val="B35343"/>
        </a:accent2>
        <a:accent3>
          <a:srgbClr val="FFFFFF"/>
        </a:accent3>
        <a:accent4>
          <a:srgbClr val="000000"/>
        </a:accent4>
        <a:accent5>
          <a:srgbClr val="B3AEB9"/>
        </a:accent5>
        <a:accent6>
          <a:srgbClr val="A24A3C"/>
        </a:accent6>
        <a:hlink>
          <a:srgbClr val="548FC3"/>
        </a:hlink>
        <a:folHlink>
          <a:srgbClr val="E9AF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10377F"/>
        </a:accent1>
        <a:accent2>
          <a:srgbClr val="B35343"/>
        </a:accent2>
        <a:accent3>
          <a:srgbClr val="FFFFFF"/>
        </a:accent3>
        <a:accent4>
          <a:srgbClr val="000000"/>
        </a:accent4>
        <a:accent5>
          <a:srgbClr val="AAAEC0"/>
        </a:accent5>
        <a:accent6>
          <a:srgbClr val="A24A3C"/>
        </a:accent6>
        <a:hlink>
          <a:srgbClr val="548FC3"/>
        </a:hlink>
        <a:folHlink>
          <a:srgbClr val="E9AF3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5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E9AF3B"/>
        </a:accent1>
        <a:accent2>
          <a:srgbClr val="548FC3"/>
        </a:accent2>
        <a:accent3>
          <a:srgbClr val="FFFFFF"/>
        </a:accent3>
        <a:accent4>
          <a:srgbClr val="000000"/>
        </a:accent4>
        <a:accent5>
          <a:srgbClr val="F2D4AF"/>
        </a:accent5>
        <a:accent6>
          <a:srgbClr val="4B81B0"/>
        </a:accent6>
        <a:hlink>
          <a:srgbClr val="A8C076"/>
        </a:hlink>
        <a:folHlink>
          <a:srgbClr val="B3534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16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548FC3"/>
        </a:accent1>
        <a:accent2>
          <a:srgbClr val="E9AF3B"/>
        </a:accent2>
        <a:accent3>
          <a:srgbClr val="FFFFFF"/>
        </a:accent3>
        <a:accent4>
          <a:srgbClr val="000000"/>
        </a:accent4>
        <a:accent5>
          <a:srgbClr val="B3C6DE"/>
        </a:accent5>
        <a:accent6>
          <a:srgbClr val="D39E35"/>
        </a:accent6>
        <a:hlink>
          <a:srgbClr val="A8C076"/>
        </a:hlink>
        <a:folHlink>
          <a:srgbClr val="B353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ellsteps pp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iff 5">
    <a:dk1>
      <a:srgbClr val="009999"/>
    </a:dk1>
    <a:lt1>
      <a:srgbClr val="EAEAEA"/>
    </a:lt1>
    <a:dk2>
      <a:srgbClr val="006666"/>
    </a:dk2>
    <a:lt2>
      <a:srgbClr val="FFFFCC"/>
    </a:lt2>
    <a:accent1>
      <a:srgbClr val="339966"/>
    </a:accent1>
    <a:accent2>
      <a:srgbClr val="5E855B"/>
    </a:accent2>
    <a:accent3>
      <a:srgbClr val="AAB8B8"/>
    </a:accent3>
    <a:accent4>
      <a:srgbClr val="C8C8C8"/>
    </a:accent4>
    <a:accent5>
      <a:srgbClr val="ADCAB8"/>
    </a:accent5>
    <a:accent6>
      <a:srgbClr val="547852"/>
    </a:accent6>
    <a:hlink>
      <a:srgbClr val="EEC85E"/>
    </a:hlink>
    <a:folHlink>
      <a:srgbClr val="AA8456"/>
    </a:folHlink>
  </a:clrScheme>
  <a:fontScheme name="GBS Look 2">
    <a:majorFont>
      <a:latin typeface="Bell Gothic Std Light"/>
      <a:ea typeface=""/>
      <a:cs typeface=""/>
    </a:majorFont>
    <a:minorFont>
      <a:latin typeface="Segoe U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4F4F4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F8F8F8"/>
    </a:accent3>
    <a:accent4>
      <a:srgbClr val="000000"/>
    </a:accent4>
    <a:accent5>
      <a:srgbClr val="AAB8DC"/>
    </a:accent5>
    <a:accent6>
      <a:srgbClr val="007B26"/>
    </a:accent6>
    <a:hlink>
      <a:srgbClr val="0000FF"/>
    </a:hlink>
    <a:folHlink>
      <a:srgbClr val="FF00FF"/>
    </a:folHlink>
  </a:clrScheme>
  <a:fontScheme name="Motyw pakietu Office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4F4F4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F8F8F8"/>
    </a:accent3>
    <a:accent4>
      <a:srgbClr val="000000"/>
    </a:accent4>
    <a:accent5>
      <a:srgbClr val="AAB8DC"/>
    </a:accent5>
    <a:accent6>
      <a:srgbClr val="007B26"/>
    </a:accent6>
    <a:hlink>
      <a:srgbClr val="0000FF"/>
    </a:hlink>
    <a:folHlink>
      <a:srgbClr val="FF00FF"/>
    </a:folHlink>
  </a:clrScheme>
  <a:fontScheme name="Motyw pakietu Office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4F4F4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F8F8F8"/>
    </a:accent3>
    <a:accent4>
      <a:srgbClr val="000000"/>
    </a:accent4>
    <a:accent5>
      <a:srgbClr val="AAB8DC"/>
    </a:accent5>
    <a:accent6>
      <a:srgbClr val="007B26"/>
    </a:accent6>
    <a:hlink>
      <a:srgbClr val="0000FF"/>
    </a:hlink>
    <a:folHlink>
      <a:srgbClr val="FF00FF"/>
    </a:folHlink>
  </a:clrScheme>
  <a:fontScheme name="Motyw pakietu Office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4F4F4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F8F8F8"/>
    </a:accent3>
    <a:accent4>
      <a:srgbClr val="000000"/>
    </a:accent4>
    <a:accent5>
      <a:srgbClr val="AAB8DC"/>
    </a:accent5>
    <a:accent6>
      <a:srgbClr val="007B26"/>
    </a:accent6>
    <a:hlink>
      <a:srgbClr val="0000FF"/>
    </a:hlink>
    <a:folHlink>
      <a:srgbClr val="FF00FF"/>
    </a:folHlink>
  </a:clrScheme>
  <a:fontScheme name="Motyw pakietu Office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4F4F4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F8F8F8"/>
    </a:accent3>
    <a:accent4>
      <a:srgbClr val="000000"/>
    </a:accent4>
    <a:accent5>
      <a:srgbClr val="AAB8DC"/>
    </a:accent5>
    <a:accent6>
      <a:srgbClr val="007B26"/>
    </a:accent6>
    <a:hlink>
      <a:srgbClr val="0000FF"/>
    </a:hlink>
    <a:folHlink>
      <a:srgbClr val="FF00FF"/>
    </a:folHlink>
  </a:clrScheme>
  <a:fontScheme name="Motyw pakietu Office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HPDPBC730.MAC:MS Office 4.2.1:Microsoft PowerPoint 4:Templates:On Screen &amp; 35mm Slides:dbllines.ppt - Double Lines</Template>
  <TotalTime>21710</TotalTime>
  <Pages>21</Pages>
  <Words>1505</Words>
  <Application>Microsoft Office PowerPoint</Application>
  <PresentationFormat>35mm Slides</PresentationFormat>
  <Paragraphs>401</Paragraphs>
  <Slides>78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2" baseType="lpstr">
      <vt:lpstr>1_Blank Presentation</vt:lpstr>
      <vt:lpstr>6_Default Design</vt:lpstr>
      <vt:lpstr>wellsteps ppt theme</vt:lpstr>
      <vt:lpstr>Chart</vt:lpstr>
      <vt:lpstr>PowerPoint Presentation</vt:lpstr>
      <vt:lpstr>PowerPoint Presentation</vt:lpstr>
      <vt:lpstr>U.S. Health Care as a Percentage of the GDP</vt:lpstr>
      <vt:lpstr>U.S. Health Care as a Percentage of the GDP</vt:lpstr>
      <vt:lpstr>U.S. Health Care as a Percentage of the GDP</vt:lpstr>
      <vt:lpstr>January 10, 2223   Doctor Day in American</vt:lpstr>
      <vt:lpstr>PowerPoint Presentation</vt:lpstr>
      <vt:lpstr>Medical Costs per Person per Year</vt:lpstr>
      <vt:lpstr>Medical Costs per Person per Year</vt:lpstr>
      <vt:lpstr>Health Insurance Premiums, Earnings and Inflation, 1999-2012</vt:lpstr>
      <vt:lpstr>The Problem</vt:lpstr>
      <vt:lpstr>Drivers of Health Care Costs</vt:lpstr>
      <vt:lpstr>Cost Reduction Strategies</vt:lpstr>
      <vt:lpstr>Drivers</vt:lpstr>
      <vt:lpstr>Drivers</vt:lpstr>
      <vt:lpstr>PowerPoint Presentation</vt:lpstr>
      <vt:lpstr>PowerPoint Presentation</vt:lpstr>
      <vt:lpstr>You save the most when you stay out of the health care system.</vt:lpstr>
      <vt:lpstr>An Example of the Evidence</vt:lpstr>
      <vt:lpstr>Inadequate Physical Activity and Health Care Expenditures in the United States</vt:lpstr>
      <vt:lpstr>Inadequate Physical Activity and Health Care Expenditures in the United States</vt:lpstr>
      <vt:lpstr>Percent of Health Care Costs Caused By:</vt:lpstr>
      <vt:lpstr>Percent of Health Care Costs Caused By:</vt:lpstr>
      <vt:lpstr>Additional Health Care Costs per Condition per Person per Year </vt:lpstr>
      <vt:lpstr>For every 1% drop in total cholesterol, the risk of having a heart attack drops by 2–3%    For every one-point drop in elevated diastolic blood pressure,  there is another 2–3% drop in heart attack risk</vt:lpstr>
      <vt:lpstr>http://www.nejm.org/doi/pdf/10.1056/NEJMsa020614</vt:lpstr>
      <vt:lpstr>Randomized Clinical Trials</vt:lpstr>
      <vt:lpstr>There is no proof tobacco kills</vt:lpstr>
      <vt:lpstr>There is no proof seatbelts save lives</vt:lpstr>
      <vt:lpstr>No proof of the health benefits of organic foods</vt:lpstr>
      <vt:lpstr>Companies don’t like to be randomized.</vt:lpstr>
      <vt:lpstr>Yet, Common Sense Prevails</vt:lpstr>
      <vt:lpstr>Where are the studies behind:</vt:lpstr>
      <vt:lpstr>PowerPoint Presentation</vt:lpstr>
      <vt:lpstr>Most health care costs are caused by poor lifestyle behaviors.</vt:lpstr>
      <vt:lpstr>PowerPoint Presentation</vt:lpstr>
      <vt:lpstr>PowerPoint Presentation</vt:lpstr>
      <vt:lpstr>1) Find a reason to change</vt:lpstr>
      <vt:lpstr>1) Find a reason to change</vt:lpstr>
      <vt:lpstr>1) Find a reason to change</vt:lpstr>
      <vt:lpstr>PowerPoint Presentation</vt:lpstr>
      <vt:lpstr>PowerPoint Presentation</vt:lpstr>
      <vt:lpstr>2) Learn new skills</vt:lpstr>
      <vt:lpstr>PowerPoint Presentation</vt:lpstr>
      <vt:lpstr>PowerPoint Presentation</vt:lpstr>
      <vt:lpstr>3) Get help from others</vt:lpstr>
      <vt:lpstr>Skeptics Sound Off</vt:lpstr>
      <vt:lpstr>Coronary Health Improvement Program (CHIP)</vt:lpstr>
      <vt:lpstr>Fruit and Vegetable Servings</vt:lpstr>
      <vt:lpstr>Whole Grain Servings</vt:lpstr>
      <vt:lpstr>Grams of Saturated Fat</vt:lpstr>
      <vt:lpstr>Steps per Week</vt:lpstr>
      <vt:lpstr>Systolic Blood Pressure Reductions mm/Hg</vt:lpstr>
      <vt:lpstr>Diastolic Blood Pressure Reductions mm/Hg</vt:lpstr>
      <vt:lpstr>Total Cholesterol Reductions mg/dl</vt:lpstr>
      <vt:lpstr>Glucose Reductions mg/dl</vt:lpstr>
      <vt:lpstr>PowerPoint Presentation</vt:lpstr>
      <vt:lpstr>Comprehensive Wellness Programming</vt:lpstr>
      <vt:lpstr>PowerPoint Presentation</vt:lpstr>
      <vt:lpstr>Salt Lake County Wellness Program </vt:lpstr>
      <vt:lpstr>Salt Lake County Wellness Program </vt:lpstr>
      <vt:lpstr>PowerPoint Presentation</vt:lpstr>
      <vt:lpstr>Predicted vs Actual Health Care Costs </vt:lpstr>
      <vt:lpstr>Changes in Health Behavior</vt:lpstr>
      <vt:lpstr>Systolic Blood Pressure</vt:lpstr>
      <vt:lpstr>Diastolic Blood Pressure</vt:lpstr>
      <vt:lpstr>Cholesterol</vt:lpstr>
      <vt:lpstr>Glucose</vt:lpstr>
      <vt:lpstr>Body Mass Index</vt:lpstr>
      <vt:lpstr>Actual Health Care Costs for Wellness Participants and Non participants</vt:lpstr>
      <vt:lpstr>Stop Loss Premium Amount per Employee Per Month</vt:lpstr>
      <vt:lpstr>Employees Filing ≥ 1 Claims per Year</vt:lpstr>
      <vt:lpstr>PowerPoint Presentation</vt:lpstr>
      <vt:lpstr>ROI Calculations  (3 years combined)</vt:lpstr>
      <vt:lpstr>ROI</vt:lpstr>
      <vt:lpstr>Summary</vt:lpstr>
      <vt:lpstr>Our Next Webinar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Carolina Supplemental Cardiovascular Disease Prevention Project:  Design and Objectives</dc:title>
  <dc:creator>Helen Stedman</dc:creator>
  <cp:lastModifiedBy>Windows User</cp:lastModifiedBy>
  <cp:revision>587</cp:revision>
  <cp:lastPrinted>2002-02-28T07:21:11Z</cp:lastPrinted>
  <dcterms:created xsi:type="dcterms:W3CDTF">1997-11-20T20:03:10Z</dcterms:created>
  <dcterms:modified xsi:type="dcterms:W3CDTF">2016-11-16T17:19:31Z</dcterms:modified>
</cp:coreProperties>
</file>